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2" r:id="rId2"/>
  </p:sldMasterIdLst>
  <p:notesMasterIdLst>
    <p:notesMasterId r:id="rId21"/>
  </p:notesMasterIdLst>
  <p:sldIdLst>
    <p:sldId id="256" r:id="rId3"/>
    <p:sldId id="279" r:id="rId4"/>
    <p:sldId id="280" r:id="rId5"/>
    <p:sldId id="262" r:id="rId6"/>
    <p:sldId id="278" r:id="rId7"/>
    <p:sldId id="270" r:id="rId8"/>
    <p:sldId id="301" r:id="rId9"/>
    <p:sldId id="293" r:id="rId10"/>
    <p:sldId id="307" r:id="rId11"/>
    <p:sldId id="283" r:id="rId12"/>
    <p:sldId id="287" r:id="rId13"/>
    <p:sldId id="304" r:id="rId14"/>
    <p:sldId id="290" r:id="rId15"/>
    <p:sldId id="299" r:id="rId16"/>
    <p:sldId id="298" r:id="rId17"/>
    <p:sldId id="302" r:id="rId18"/>
    <p:sldId id="306"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87" autoAdjust="0"/>
  </p:normalViewPr>
  <p:slideViewPr>
    <p:cSldViewPr snapToGrid="0">
      <p:cViewPr varScale="1">
        <p:scale>
          <a:sx n="59" d="100"/>
          <a:sy n="59" d="100"/>
        </p:scale>
        <p:origin x="212" y="60"/>
      </p:cViewPr>
      <p:guideLst/>
    </p:cSldViewPr>
  </p:slideViewPr>
  <p:outlineViewPr>
    <p:cViewPr>
      <p:scale>
        <a:sx n="33" d="100"/>
        <a:sy n="33" d="100"/>
      </p:scale>
      <p:origin x="0" y="-80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D3C9C5-59EA-46B3-A889-4F399DDCEF7A}" type="datetimeFigureOut">
              <a:rPr lang="fr-FR" smtClean="0"/>
              <a:t>11/11/2022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AF760F-0F28-4778-8BCE-EC7292D7E7A9}" type="slidenum">
              <a:rPr lang="fr-FR" smtClean="0"/>
              <a:t>‹N°›</a:t>
            </a:fld>
            <a:endParaRPr lang="fr-FR"/>
          </a:p>
        </p:txBody>
      </p:sp>
    </p:spTree>
    <p:extLst>
      <p:ext uri="{BB962C8B-B14F-4D97-AF65-F5344CB8AC3E}">
        <p14:creationId xmlns:p14="http://schemas.microsoft.com/office/powerpoint/2010/main" val="563224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F5DAFED-6E98-480B-99F1-3A9110E8C3BF}" type="slidenum">
              <a:rPr lang="en-GB" altLang="fr-FR"/>
              <a:pPr/>
              <a:t>2</a:t>
            </a:fld>
            <a:endParaRPr lang="en-GB" altLang="fr-FR"/>
          </a:p>
        </p:txBody>
      </p:sp>
      <p:sp>
        <p:nvSpPr>
          <p:cNvPr id="20481" name="Rectangle 1"/>
          <p:cNvSpPr txBox="1">
            <a:spLocks noGrp="1" noRot="1" noChangeAspect="1" noChangeArrowheads="1"/>
          </p:cNvSpPr>
          <p:nvPr>
            <p:ph type="sldImg"/>
          </p:nvPr>
        </p:nvSpPr>
        <p:spPr bwMode="auto">
          <a:xfrm>
            <a:off x="1106488" y="812800"/>
            <a:ext cx="5345112"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2677796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BAF760F-0F28-4778-8BCE-EC7292D7E7A9}" type="slidenum">
              <a:rPr lang="fr-FR" smtClean="0"/>
              <a:t>9</a:t>
            </a:fld>
            <a:endParaRPr lang="fr-FR"/>
          </a:p>
        </p:txBody>
      </p:sp>
    </p:spTree>
    <p:extLst>
      <p:ext uri="{BB962C8B-B14F-4D97-AF65-F5344CB8AC3E}">
        <p14:creationId xmlns:p14="http://schemas.microsoft.com/office/powerpoint/2010/main" val="3867153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CH" smtClean="0"/>
              <a:t>Cliquez et modifiez le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EB9FAB6-7249-7A49-B761-B0720F5CAD55}" type="datetimeFigureOut">
              <a:rPr lang="fr-FR" smtClean="0"/>
              <a:t>11/11/2022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A11FA0-612D-F045-B948-ABD22513A8BB}" type="slidenum">
              <a:rPr lang="fr-FR" smtClean="0"/>
              <a:t>‹N°›</a:t>
            </a:fld>
            <a:endParaRPr lang="fr-FR"/>
          </a:p>
        </p:txBody>
      </p:sp>
    </p:spTree>
    <p:extLst>
      <p:ext uri="{BB962C8B-B14F-4D97-AF65-F5344CB8AC3E}">
        <p14:creationId xmlns:p14="http://schemas.microsoft.com/office/powerpoint/2010/main" val="2866525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contenu 2"/>
          <p:cNvSpPr>
            <a:spLocks noGrp="1"/>
          </p:cNvSpPr>
          <p:nvPr>
            <p:ph idx="1"/>
          </p:nvPr>
        </p:nvSpPr>
        <p:spPr/>
        <p:txBody>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p>
            <a:fld id="{FEB9FAB6-7249-7A49-B761-B0720F5CAD55}" type="datetimeFigureOut">
              <a:rPr lang="fr-FR" smtClean="0"/>
              <a:t>11/11/2022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A11FA0-612D-F045-B948-ABD22513A8BB}" type="slidenum">
              <a:rPr lang="fr-FR" smtClean="0"/>
              <a:t>‹N°›</a:t>
            </a:fld>
            <a:endParaRPr lang="fr-FR"/>
          </a:p>
        </p:txBody>
      </p:sp>
    </p:spTree>
    <p:extLst>
      <p:ext uri="{BB962C8B-B14F-4D97-AF65-F5344CB8AC3E}">
        <p14:creationId xmlns:p14="http://schemas.microsoft.com/office/powerpoint/2010/main" val="222144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CH" smtClean="0"/>
              <a:t>Cliquez et modifiez le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Cliquez pour modifier les styles du texte du masque</a:t>
            </a:r>
          </a:p>
        </p:txBody>
      </p:sp>
      <p:sp>
        <p:nvSpPr>
          <p:cNvPr id="4" name="Espace réservé de la date 3"/>
          <p:cNvSpPr>
            <a:spLocks noGrp="1"/>
          </p:cNvSpPr>
          <p:nvPr>
            <p:ph type="dt" sz="half" idx="10"/>
          </p:nvPr>
        </p:nvSpPr>
        <p:spPr/>
        <p:txBody>
          <a:bodyPr/>
          <a:lstStyle/>
          <a:p>
            <a:fld id="{FEB9FAB6-7249-7A49-B761-B0720F5CAD55}" type="datetimeFigureOut">
              <a:rPr lang="fr-FR" smtClean="0"/>
              <a:t>11/11/2022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A11FA0-612D-F045-B948-ABD22513A8BB}" type="slidenum">
              <a:rPr lang="fr-FR" smtClean="0"/>
              <a:t>‹N°›</a:t>
            </a:fld>
            <a:endParaRPr lang="fr-FR"/>
          </a:p>
        </p:txBody>
      </p:sp>
    </p:spTree>
    <p:extLst>
      <p:ext uri="{BB962C8B-B14F-4D97-AF65-F5344CB8AC3E}">
        <p14:creationId xmlns:p14="http://schemas.microsoft.com/office/powerpoint/2010/main" val="3161678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5" name="Espace réservé de la date 4"/>
          <p:cNvSpPr>
            <a:spLocks noGrp="1"/>
          </p:cNvSpPr>
          <p:nvPr>
            <p:ph type="dt" sz="half" idx="10"/>
          </p:nvPr>
        </p:nvSpPr>
        <p:spPr/>
        <p:txBody>
          <a:bodyPr/>
          <a:lstStyle/>
          <a:p>
            <a:fld id="{FEB9FAB6-7249-7A49-B761-B0720F5CAD55}" type="datetimeFigureOut">
              <a:rPr lang="fr-FR" smtClean="0"/>
              <a:t>11/11/2022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A11FA0-612D-F045-B948-ABD22513A8BB}" type="slidenum">
              <a:rPr lang="fr-FR" smtClean="0"/>
              <a:t>‹N°›</a:t>
            </a:fld>
            <a:endParaRPr lang="fr-FR"/>
          </a:p>
        </p:txBody>
      </p:sp>
    </p:spTree>
    <p:extLst>
      <p:ext uri="{BB962C8B-B14F-4D97-AF65-F5344CB8AC3E}">
        <p14:creationId xmlns:p14="http://schemas.microsoft.com/office/powerpoint/2010/main" val="878342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H" smtClean="0"/>
              <a:t>Cliquez et modifiez le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7" name="Espace réservé de la date 6"/>
          <p:cNvSpPr>
            <a:spLocks noGrp="1"/>
          </p:cNvSpPr>
          <p:nvPr>
            <p:ph type="dt" sz="half" idx="10"/>
          </p:nvPr>
        </p:nvSpPr>
        <p:spPr/>
        <p:txBody>
          <a:bodyPr/>
          <a:lstStyle/>
          <a:p>
            <a:fld id="{FEB9FAB6-7249-7A49-B761-B0720F5CAD55}" type="datetimeFigureOut">
              <a:rPr lang="fr-FR" smtClean="0"/>
              <a:t>11/11/2022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6A11FA0-612D-F045-B948-ABD22513A8BB}" type="slidenum">
              <a:rPr lang="fr-FR" smtClean="0"/>
              <a:t>‹N°›</a:t>
            </a:fld>
            <a:endParaRPr lang="fr-FR"/>
          </a:p>
        </p:txBody>
      </p:sp>
    </p:spTree>
    <p:extLst>
      <p:ext uri="{BB962C8B-B14F-4D97-AF65-F5344CB8AC3E}">
        <p14:creationId xmlns:p14="http://schemas.microsoft.com/office/powerpoint/2010/main" val="159696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e la date 2"/>
          <p:cNvSpPr>
            <a:spLocks noGrp="1"/>
          </p:cNvSpPr>
          <p:nvPr>
            <p:ph type="dt" sz="half" idx="10"/>
          </p:nvPr>
        </p:nvSpPr>
        <p:spPr/>
        <p:txBody>
          <a:bodyPr/>
          <a:lstStyle/>
          <a:p>
            <a:fld id="{FEB9FAB6-7249-7A49-B761-B0720F5CAD55}" type="datetimeFigureOut">
              <a:rPr lang="fr-FR" smtClean="0"/>
              <a:t>11/11/2022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6A11FA0-612D-F045-B948-ABD22513A8BB}" type="slidenum">
              <a:rPr lang="fr-FR" smtClean="0"/>
              <a:t>‹N°›</a:t>
            </a:fld>
            <a:endParaRPr lang="fr-FR"/>
          </a:p>
        </p:txBody>
      </p:sp>
    </p:spTree>
    <p:extLst>
      <p:ext uri="{BB962C8B-B14F-4D97-AF65-F5344CB8AC3E}">
        <p14:creationId xmlns:p14="http://schemas.microsoft.com/office/powerpoint/2010/main" val="2297669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EB9FAB6-7249-7A49-B761-B0720F5CAD55}" type="datetimeFigureOut">
              <a:rPr lang="fr-FR" smtClean="0"/>
              <a:t>11/11/2022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6A11FA0-612D-F045-B948-ABD22513A8BB}" type="slidenum">
              <a:rPr lang="fr-FR" smtClean="0"/>
              <a:t>‹N°›</a:t>
            </a:fld>
            <a:endParaRPr lang="fr-FR"/>
          </a:p>
        </p:txBody>
      </p:sp>
    </p:spTree>
    <p:extLst>
      <p:ext uri="{BB962C8B-B14F-4D97-AF65-F5344CB8AC3E}">
        <p14:creationId xmlns:p14="http://schemas.microsoft.com/office/powerpoint/2010/main" val="792740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CH" smtClean="0"/>
              <a:t>Cliquez et modifiez le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Espace réservé de la date 4"/>
          <p:cNvSpPr>
            <a:spLocks noGrp="1"/>
          </p:cNvSpPr>
          <p:nvPr>
            <p:ph type="dt" sz="half" idx="10"/>
          </p:nvPr>
        </p:nvSpPr>
        <p:spPr/>
        <p:txBody>
          <a:bodyPr/>
          <a:lstStyle/>
          <a:p>
            <a:fld id="{FEB9FAB6-7249-7A49-B761-B0720F5CAD55}" type="datetimeFigureOut">
              <a:rPr lang="fr-FR" smtClean="0"/>
              <a:t>11/11/2022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A11FA0-612D-F045-B948-ABD22513A8BB}" type="slidenum">
              <a:rPr lang="fr-FR" smtClean="0"/>
              <a:t>‹N°›</a:t>
            </a:fld>
            <a:endParaRPr lang="fr-FR"/>
          </a:p>
        </p:txBody>
      </p:sp>
    </p:spTree>
    <p:extLst>
      <p:ext uri="{BB962C8B-B14F-4D97-AF65-F5344CB8AC3E}">
        <p14:creationId xmlns:p14="http://schemas.microsoft.com/office/powerpoint/2010/main" val="658494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CH" smtClean="0"/>
              <a:t>Cliquez et modifiez le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Espace réservé de la date 4"/>
          <p:cNvSpPr>
            <a:spLocks noGrp="1"/>
          </p:cNvSpPr>
          <p:nvPr>
            <p:ph type="dt" sz="half" idx="10"/>
          </p:nvPr>
        </p:nvSpPr>
        <p:spPr/>
        <p:txBody>
          <a:bodyPr/>
          <a:lstStyle/>
          <a:p>
            <a:fld id="{FEB9FAB6-7249-7A49-B761-B0720F5CAD55}" type="datetimeFigureOut">
              <a:rPr lang="fr-FR" smtClean="0"/>
              <a:t>11/11/2022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A11FA0-612D-F045-B948-ABD22513A8BB}" type="slidenum">
              <a:rPr lang="fr-FR" smtClean="0"/>
              <a:t>‹N°›</a:t>
            </a:fld>
            <a:endParaRPr lang="fr-FR"/>
          </a:p>
        </p:txBody>
      </p:sp>
    </p:spTree>
    <p:extLst>
      <p:ext uri="{BB962C8B-B14F-4D97-AF65-F5344CB8AC3E}">
        <p14:creationId xmlns:p14="http://schemas.microsoft.com/office/powerpoint/2010/main" val="3896474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p>
            <a:fld id="{FEB9FAB6-7249-7A49-B761-B0720F5CAD55}" type="datetimeFigureOut">
              <a:rPr lang="fr-FR" smtClean="0"/>
              <a:t>11/11/2022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A11FA0-612D-F045-B948-ABD22513A8BB}" type="slidenum">
              <a:rPr lang="fr-FR" smtClean="0"/>
              <a:t>‹N°›</a:t>
            </a:fld>
            <a:endParaRPr lang="fr-FR"/>
          </a:p>
        </p:txBody>
      </p:sp>
    </p:spTree>
    <p:extLst>
      <p:ext uri="{BB962C8B-B14F-4D97-AF65-F5344CB8AC3E}">
        <p14:creationId xmlns:p14="http://schemas.microsoft.com/office/powerpoint/2010/main" val="3278256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CH" smtClean="0"/>
              <a:t>Cliquez et modifiez le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p>
            <a:fld id="{FEB9FAB6-7249-7A49-B761-B0720F5CAD55}" type="datetimeFigureOut">
              <a:rPr lang="fr-FR" smtClean="0"/>
              <a:t>11/11/2022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A11FA0-612D-F045-B948-ABD22513A8BB}" type="slidenum">
              <a:rPr lang="fr-FR" smtClean="0"/>
              <a:t>‹N°›</a:t>
            </a:fld>
            <a:endParaRPr lang="fr-FR"/>
          </a:p>
        </p:txBody>
      </p:sp>
    </p:spTree>
    <p:extLst>
      <p:ext uri="{BB962C8B-B14F-4D97-AF65-F5344CB8AC3E}">
        <p14:creationId xmlns:p14="http://schemas.microsoft.com/office/powerpoint/2010/main" val="147660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5586B75A-687E-405C-8A0B-8D00578BA2C3}" type="datetimeFigureOut">
              <a:rPr lang="en-US" dirty="0"/>
              <a:pPr/>
              <a:t>11/11/2022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11/11/2022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11/11/2022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mtClean="0"/>
              <a:t>Modifiez le style du titre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11/11/2022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smtClean="0"/>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8" name="Date Placeholder 7"/>
          <p:cNvSpPr>
            <a:spLocks noGrp="1"/>
          </p:cNvSpPr>
          <p:nvPr>
            <p:ph type="dt" sz="half" idx="10"/>
          </p:nvPr>
        </p:nvSpPr>
        <p:spPr/>
        <p:txBody>
          <a:bodyPr/>
          <a:lstStyle/>
          <a:p>
            <a:fld id="{5586B75A-687E-405C-8A0B-8D00578BA2C3}" type="datetimeFigureOut">
              <a:rPr lang="en-US" dirty="0"/>
              <a:pPr/>
              <a:t>11/11/2022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8" name="Date Placeholder 7"/>
          <p:cNvSpPr>
            <a:spLocks noGrp="1"/>
          </p:cNvSpPr>
          <p:nvPr>
            <p:ph type="dt" sz="half" idx="10"/>
          </p:nvPr>
        </p:nvSpPr>
        <p:spPr/>
        <p:txBody>
          <a:bodyPr/>
          <a:lstStyle/>
          <a:p>
            <a:fld id="{5586B75A-687E-405C-8A0B-8D00578BA2C3}" type="datetimeFigureOut">
              <a:rPr lang="en-US" dirty="0"/>
              <a:pPr/>
              <a:t>11/11/2022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11/11/2022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CH" smtClean="0"/>
              <a:t>Cliquez et modifiez le titre</a:t>
            </a:r>
            <a:endParaRPr lang="fr-F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B9FAB6-7249-7A49-B761-B0720F5CAD55}" type="datetimeFigureOut">
              <a:rPr lang="fr-FR" smtClean="0"/>
              <a:t>11/11/2022</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11FA0-612D-F045-B948-ABD22513A8BB}" type="slidenum">
              <a:rPr lang="fr-FR" smtClean="0"/>
              <a:t>‹N°›</a:t>
            </a:fld>
            <a:endParaRPr lang="fr-FR"/>
          </a:p>
        </p:txBody>
      </p:sp>
    </p:spTree>
    <p:extLst>
      <p:ext uri="{BB962C8B-B14F-4D97-AF65-F5344CB8AC3E}">
        <p14:creationId xmlns:p14="http://schemas.microsoft.com/office/powerpoint/2010/main" val="190805542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Un art </a:t>
            </a:r>
            <a:br>
              <a:rPr lang="fr-FR" dirty="0" smtClean="0"/>
            </a:br>
            <a:r>
              <a:rPr lang="fr-FR" dirty="0" smtClean="0"/>
              <a:t>de la communication </a:t>
            </a:r>
            <a:br>
              <a:rPr lang="fr-FR" dirty="0" smtClean="0"/>
            </a:br>
            <a:r>
              <a:rPr lang="fr-FR" dirty="0" smtClean="0"/>
              <a:t>au Moyen Âge </a:t>
            </a:r>
            <a:endParaRPr lang="fr-FR" dirty="0"/>
          </a:p>
        </p:txBody>
      </p:sp>
      <p:sp>
        <p:nvSpPr>
          <p:cNvPr id="3" name="Sous-titre 2"/>
          <p:cNvSpPr>
            <a:spLocks noGrp="1"/>
          </p:cNvSpPr>
          <p:nvPr>
            <p:ph type="subTitle" idx="1"/>
          </p:nvPr>
        </p:nvSpPr>
        <p:spPr>
          <a:noFill/>
          <a:ln>
            <a:noFill/>
          </a:ln>
        </p:spPr>
        <p:txBody>
          <a:bodyPr/>
          <a:lstStyle/>
          <a:p>
            <a:r>
              <a:rPr lang="fr-FR" dirty="0" smtClean="0"/>
              <a:t>Les prédicateurs experts de la parole publique dans les villes</a:t>
            </a:r>
          </a:p>
          <a:p>
            <a:r>
              <a:rPr lang="fr-FR" dirty="0" smtClean="0"/>
              <a:t>par Nicole BERIOU</a:t>
            </a:r>
            <a:endParaRPr lang="fr-FR" dirty="0"/>
          </a:p>
        </p:txBody>
      </p:sp>
    </p:spTree>
    <p:extLst>
      <p:ext uri="{BB962C8B-B14F-4D97-AF65-F5344CB8AC3E}">
        <p14:creationId xmlns:p14="http://schemas.microsoft.com/office/powerpoint/2010/main" val="329435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err="1" smtClean="0"/>
              <a:t>Legimus</a:t>
            </a:r>
            <a:r>
              <a:rPr lang="fr-FR" sz="2800" dirty="0" smtClean="0"/>
              <a:t> </a:t>
            </a:r>
            <a:r>
              <a:rPr lang="fr-FR" sz="2800" dirty="0"/>
              <a:t>quod lupus erat in villa. </a:t>
            </a:r>
            <a:br>
              <a:rPr lang="fr-FR" sz="2800" dirty="0"/>
            </a:br>
            <a:r>
              <a:rPr lang="fr-FR" sz="2800" dirty="0"/>
              <a:t>Frater </a:t>
            </a:r>
            <a:r>
              <a:rPr lang="fr-FR" sz="2800" dirty="0" err="1"/>
              <a:t>lupe</a:t>
            </a:r>
            <a:r>
              <a:rPr lang="fr-FR" sz="2800" dirty="0"/>
              <a:t>, </a:t>
            </a:r>
            <a:r>
              <a:rPr lang="fr-FR" sz="2800" dirty="0" err="1"/>
              <a:t>veni</a:t>
            </a:r>
            <a:r>
              <a:rPr lang="fr-FR" sz="2800" dirty="0"/>
              <a:t>, </a:t>
            </a:r>
            <a:br>
              <a:rPr lang="fr-FR" sz="2800" dirty="0"/>
            </a:br>
            <a:r>
              <a:rPr lang="fr-FR" sz="2800" dirty="0" err="1"/>
              <a:t>Dic</a:t>
            </a:r>
            <a:r>
              <a:rPr lang="fr-FR" sz="2800" dirty="0"/>
              <a:t> </a:t>
            </a:r>
            <a:r>
              <a:rPr lang="fr-FR" sz="2800" dirty="0" err="1"/>
              <a:t>culpam</a:t>
            </a:r>
            <a:r>
              <a:rPr lang="fr-FR" sz="2800" dirty="0"/>
              <a:t/>
            </a:r>
            <a:br>
              <a:rPr lang="fr-FR" sz="2800" dirty="0"/>
            </a:br>
            <a:r>
              <a:rPr lang="fr-FR" sz="2800" dirty="0"/>
              <a:t>Et quasi </a:t>
            </a:r>
            <a:r>
              <a:rPr lang="fr-FR" sz="2800" dirty="0" err="1"/>
              <a:t>genu</a:t>
            </a:r>
            <a:r>
              <a:rPr lang="fr-FR" sz="2800" dirty="0"/>
              <a:t/>
            </a:r>
            <a:br>
              <a:rPr lang="fr-FR" sz="2800" dirty="0"/>
            </a:br>
            <a:r>
              <a:rPr lang="fr-FR" sz="2800" dirty="0"/>
              <a:t>Ecce </a:t>
            </a:r>
            <a:r>
              <a:rPr lang="fr-FR" sz="2800" dirty="0" err="1"/>
              <a:t>lupum</a:t>
            </a:r>
            <a:r>
              <a:rPr lang="fr-FR" sz="2800" dirty="0"/>
              <a:t/>
            </a:r>
            <a:br>
              <a:rPr lang="fr-FR" sz="2800" dirty="0"/>
            </a:br>
            <a:r>
              <a:rPr lang="fr-FR" sz="2800" dirty="0"/>
              <a:t>Date ad </a:t>
            </a:r>
            <a:r>
              <a:rPr lang="fr-FR" sz="2800" dirty="0" err="1"/>
              <a:t>hostia</a:t>
            </a:r>
            <a:r>
              <a:rPr lang="fr-FR" sz="2800" dirty="0"/>
              <a:t> </a:t>
            </a:r>
            <a:r>
              <a:rPr lang="fr-FR" sz="2800" dirty="0" err="1"/>
              <a:t>sustentamentum</a:t>
            </a:r>
            <a:r>
              <a:rPr lang="fr-FR" sz="2800" dirty="0"/>
              <a:t/>
            </a:r>
            <a:br>
              <a:rPr lang="fr-FR" sz="2800" dirty="0"/>
            </a:br>
            <a:endParaRPr lang="fr-FR" sz="2800" dirty="0"/>
          </a:p>
        </p:txBody>
      </p:sp>
      <p:sp>
        <p:nvSpPr>
          <p:cNvPr id="3" name="Espace réservé du contenu 2"/>
          <p:cNvSpPr>
            <a:spLocks noGrp="1"/>
          </p:cNvSpPr>
          <p:nvPr>
            <p:ph idx="1"/>
          </p:nvPr>
        </p:nvSpPr>
        <p:spPr>
          <a:xfrm>
            <a:off x="3869268" y="826008"/>
            <a:ext cx="7315200" cy="5120640"/>
          </a:xfrm>
        </p:spPr>
        <p:txBody>
          <a:bodyPr/>
          <a:lstStyle/>
          <a:p>
            <a:r>
              <a:rPr lang="fr-FR" sz="3600" dirty="0"/>
              <a:t>Saint François et le loup de </a:t>
            </a:r>
            <a:r>
              <a:rPr lang="fr-FR" sz="3600" dirty="0" smtClean="0"/>
              <a:t>Gubbio</a:t>
            </a:r>
          </a:p>
          <a:p>
            <a:r>
              <a:rPr lang="fr-FR" sz="2800" dirty="0" smtClean="0"/>
              <a:t>« nous lisons qu’il y avait un loup dans la ville.</a:t>
            </a:r>
          </a:p>
          <a:p>
            <a:r>
              <a:rPr lang="fr-FR" sz="2800" dirty="0" smtClean="0"/>
              <a:t> - frère loup, viens!</a:t>
            </a:r>
          </a:p>
          <a:p>
            <a:r>
              <a:rPr lang="fr-FR" sz="2800" dirty="0" smtClean="0"/>
              <a:t> - dis  ta faute.</a:t>
            </a:r>
          </a:p>
          <a:p>
            <a:r>
              <a:rPr lang="fr-FR" sz="2800" dirty="0" smtClean="0"/>
              <a:t>et comme s’il était à genoux.</a:t>
            </a:r>
          </a:p>
          <a:p>
            <a:r>
              <a:rPr lang="fr-FR" sz="2800" dirty="0" smtClean="0"/>
              <a:t>- voici le loup.</a:t>
            </a:r>
          </a:p>
          <a:p>
            <a:r>
              <a:rPr lang="fr-FR" sz="2800" dirty="0" smtClean="0"/>
              <a:t> - donnez lui de quoi se nourrir aux portes »</a:t>
            </a:r>
          </a:p>
          <a:p>
            <a:r>
              <a:rPr lang="fr-FR" sz="2800" dirty="0" smtClean="0"/>
              <a:t>(sermon d’un franciscain anonyme à Paris pour la fête de saint Denis)</a:t>
            </a:r>
          </a:p>
          <a:p>
            <a:endParaRPr lang="fr-FR" dirty="0" smtClean="0"/>
          </a:p>
          <a:p>
            <a:endParaRPr lang="fr-FR" dirty="0"/>
          </a:p>
        </p:txBody>
      </p:sp>
    </p:spTree>
    <p:extLst>
      <p:ext uri="{BB962C8B-B14F-4D97-AF65-F5344CB8AC3E}">
        <p14:creationId xmlns:p14="http://schemas.microsoft.com/office/powerpoint/2010/main" val="1289761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9"/>
            <a:ext cx="8229600" cy="208351"/>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1981200" y="274638"/>
            <a:ext cx="8229600" cy="6361992"/>
          </a:xfrm>
        </p:spPr>
        <p:txBody>
          <a:bodyPr>
            <a:normAutofit/>
          </a:bodyPr>
          <a:lstStyle/>
          <a:p>
            <a:pPr marL="0" indent="0">
              <a:buNone/>
            </a:pPr>
            <a:r>
              <a:rPr lang="fr-FR" sz="2200" b="1" dirty="0">
                <a:solidFill>
                  <a:srgbClr val="C0504D"/>
                </a:solidFill>
                <a:latin typeface="Garamond"/>
                <a:cs typeface="Garamond"/>
              </a:rPr>
              <a:t>Il faut entrer en religion chez les </a:t>
            </a:r>
            <a:r>
              <a:rPr lang="fr-FR" sz="2200" b="1" dirty="0" smtClean="0">
                <a:solidFill>
                  <a:srgbClr val="C0504D"/>
                </a:solidFill>
                <a:latin typeface="Garamond"/>
                <a:cs typeface="Garamond"/>
              </a:rPr>
              <a:t>frères prêcheurs ou mineurs </a:t>
            </a:r>
            <a:r>
              <a:rPr lang="fr-FR" sz="2200" dirty="0" smtClean="0">
                <a:solidFill>
                  <a:srgbClr val="C0504D"/>
                </a:solidFill>
                <a:latin typeface="Garamond"/>
                <a:cs typeface="Garamond"/>
              </a:rPr>
              <a:t>… </a:t>
            </a:r>
            <a:r>
              <a:rPr lang="fr-FR" sz="2200" b="1" dirty="0">
                <a:solidFill>
                  <a:srgbClr val="C0504D"/>
                </a:solidFill>
                <a:latin typeface="Garamond"/>
                <a:cs typeface="Garamond"/>
              </a:rPr>
              <a:t>sans attendre indéfiniment </a:t>
            </a:r>
            <a:r>
              <a:rPr lang="fr-FR" sz="2200" b="1" dirty="0" smtClean="0">
                <a:solidFill>
                  <a:srgbClr val="C0504D"/>
                </a:solidFill>
                <a:latin typeface="Garamond"/>
                <a:cs typeface="Garamond"/>
              </a:rPr>
              <a:t>comme </a:t>
            </a:r>
            <a:r>
              <a:rPr lang="fr-FR" sz="2200" b="1" dirty="0">
                <a:solidFill>
                  <a:srgbClr val="C0504D"/>
                </a:solidFill>
                <a:latin typeface="Garamond"/>
                <a:cs typeface="Garamond"/>
              </a:rPr>
              <a:t>fit le paysan au débouché du Petit Pont</a:t>
            </a:r>
            <a:r>
              <a:rPr lang="fr-FR" sz="2200" dirty="0">
                <a:solidFill>
                  <a:srgbClr val="C0504D"/>
                </a:solidFill>
                <a:latin typeface="Garamond"/>
                <a:cs typeface="Garamond"/>
              </a:rPr>
              <a:t> </a:t>
            </a:r>
          </a:p>
          <a:p>
            <a:pPr marL="0" indent="0">
              <a:buNone/>
            </a:pPr>
            <a:r>
              <a:rPr lang="fr-FR" sz="2200" dirty="0" smtClean="0">
                <a:latin typeface="Garamond"/>
                <a:cs typeface="Garamond"/>
              </a:rPr>
              <a:t>in </a:t>
            </a:r>
            <a:r>
              <a:rPr lang="fr-FR" sz="2200" dirty="0" err="1">
                <a:latin typeface="Garamond"/>
                <a:cs typeface="Garamond"/>
              </a:rPr>
              <a:t>istis</a:t>
            </a:r>
            <a:r>
              <a:rPr lang="fr-FR" sz="2200" dirty="0">
                <a:latin typeface="Garamond"/>
                <a:cs typeface="Garamond"/>
              </a:rPr>
              <a:t> </a:t>
            </a:r>
            <a:r>
              <a:rPr lang="fr-FR" sz="2200" dirty="0" err="1">
                <a:latin typeface="Garamond"/>
                <a:cs typeface="Garamond"/>
              </a:rPr>
              <a:t>religionibus</a:t>
            </a:r>
            <a:r>
              <a:rPr lang="fr-FR" sz="2200" dirty="0">
                <a:latin typeface="Garamond"/>
                <a:cs typeface="Garamond"/>
              </a:rPr>
              <a:t> </a:t>
            </a:r>
            <a:r>
              <a:rPr lang="fr-FR" sz="2200" dirty="0" err="1">
                <a:latin typeface="Garamond"/>
                <a:cs typeface="Garamond"/>
              </a:rPr>
              <a:t>tot</a:t>
            </a:r>
            <a:r>
              <a:rPr lang="fr-FR" sz="2200" dirty="0">
                <a:latin typeface="Garamond"/>
                <a:cs typeface="Garamond"/>
              </a:rPr>
              <a:t> intrant </a:t>
            </a:r>
            <a:r>
              <a:rPr lang="fr-FR" sz="2200" dirty="0" err="1">
                <a:latin typeface="Garamond"/>
                <a:cs typeface="Garamond"/>
              </a:rPr>
              <a:t>tota</a:t>
            </a:r>
            <a:r>
              <a:rPr lang="fr-FR" sz="2200" dirty="0">
                <a:latin typeface="Garamond"/>
                <a:cs typeface="Garamond"/>
              </a:rPr>
              <a:t> die, </a:t>
            </a:r>
            <a:r>
              <a:rPr lang="fr-FR" sz="2200" dirty="0" err="1">
                <a:latin typeface="Garamond"/>
                <a:cs typeface="Garamond"/>
              </a:rPr>
              <a:t>uidetur</a:t>
            </a:r>
            <a:r>
              <a:rPr lang="fr-FR" sz="2200" dirty="0">
                <a:latin typeface="Garamond"/>
                <a:cs typeface="Garamond"/>
              </a:rPr>
              <a:t>  quod  </a:t>
            </a:r>
            <a:r>
              <a:rPr lang="fr-FR" sz="2200" dirty="0" err="1">
                <a:latin typeface="Garamond"/>
                <a:cs typeface="Garamond"/>
              </a:rPr>
              <a:t>isti</a:t>
            </a:r>
            <a:r>
              <a:rPr lang="fr-FR" sz="2200" dirty="0">
                <a:latin typeface="Garamond"/>
                <a:cs typeface="Garamond"/>
              </a:rPr>
              <a:t> </a:t>
            </a:r>
            <a:r>
              <a:rPr lang="fr-FR" sz="2200" dirty="0" err="1">
                <a:latin typeface="Garamond"/>
                <a:cs typeface="Garamond"/>
              </a:rPr>
              <a:t>magni</a:t>
            </a:r>
            <a:r>
              <a:rPr lang="fr-FR" sz="2200" dirty="0">
                <a:latin typeface="Garamond"/>
                <a:cs typeface="Garamond"/>
              </a:rPr>
              <a:t>  qui </a:t>
            </a:r>
            <a:r>
              <a:rPr lang="fr-FR" sz="2200" dirty="0" err="1">
                <a:latin typeface="Garamond"/>
                <a:cs typeface="Garamond"/>
              </a:rPr>
              <a:t>nolunt</a:t>
            </a:r>
            <a:r>
              <a:rPr lang="fr-FR" sz="2200" dirty="0">
                <a:latin typeface="Garamond"/>
                <a:cs typeface="Garamond"/>
              </a:rPr>
              <a:t> </a:t>
            </a:r>
            <a:r>
              <a:rPr lang="fr-FR" sz="2200" dirty="0" err="1">
                <a:latin typeface="Garamond"/>
                <a:cs typeface="Garamond"/>
              </a:rPr>
              <a:t>intrare</a:t>
            </a:r>
            <a:r>
              <a:rPr lang="fr-FR" sz="2200" dirty="0">
                <a:latin typeface="Garamond"/>
                <a:cs typeface="Garamond"/>
              </a:rPr>
              <a:t> </a:t>
            </a:r>
            <a:r>
              <a:rPr lang="fr-FR" sz="2200" dirty="0" err="1">
                <a:latin typeface="Garamond"/>
                <a:cs typeface="Garamond"/>
              </a:rPr>
              <a:t>sunt</a:t>
            </a:r>
            <a:r>
              <a:rPr lang="fr-FR" sz="2200" dirty="0">
                <a:latin typeface="Garamond"/>
                <a:cs typeface="Garamond"/>
              </a:rPr>
              <a:t> </a:t>
            </a:r>
            <a:r>
              <a:rPr lang="fr-FR" sz="2200" b="1" dirty="0" err="1">
                <a:solidFill>
                  <a:srgbClr val="FF0000"/>
                </a:solidFill>
                <a:latin typeface="Garamond"/>
                <a:cs typeface="Garamond"/>
              </a:rPr>
              <a:t>similes</a:t>
            </a:r>
            <a:r>
              <a:rPr lang="fr-FR" sz="2200" b="1" dirty="0">
                <a:solidFill>
                  <a:srgbClr val="FF0000"/>
                </a:solidFill>
                <a:latin typeface="Garamond"/>
                <a:cs typeface="Garamond"/>
              </a:rPr>
              <a:t> </a:t>
            </a:r>
            <a:r>
              <a:rPr lang="fr-FR" sz="2200" b="1" dirty="0" err="1">
                <a:solidFill>
                  <a:srgbClr val="FF0000"/>
                </a:solidFill>
                <a:latin typeface="Garamond"/>
                <a:cs typeface="Garamond"/>
              </a:rPr>
              <a:t>rustico</a:t>
            </a:r>
            <a:r>
              <a:rPr lang="fr-FR" sz="2200" b="1" dirty="0">
                <a:solidFill>
                  <a:srgbClr val="FF0000"/>
                </a:solidFill>
                <a:latin typeface="Garamond"/>
                <a:cs typeface="Garamond"/>
              </a:rPr>
              <a:t> qui </a:t>
            </a:r>
            <a:r>
              <a:rPr lang="fr-FR" sz="2200" b="1" dirty="0" err="1">
                <a:solidFill>
                  <a:srgbClr val="FF0000"/>
                </a:solidFill>
                <a:latin typeface="Garamond"/>
                <a:cs typeface="Garamond"/>
              </a:rPr>
              <a:t>venit</a:t>
            </a:r>
            <a:r>
              <a:rPr lang="fr-FR" sz="2200" b="1" dirty="0">
                <a:solidFill>
                  <a:srgbClr val="FF0000"/>
                </a:solidFill>
                <a:latin typeface="Garamond"/>
                <a:cs typeface="Garamond"/>
              </a:rPr>
              <a:t> ad </a:t>
            </a:r>
            <a:r>
              <a:rPr lang="fr-FR" sz="2200" b="1" dirty="0" err="1">
                <a:solidFill>
                  <a:srgbClr val="FF0000"/>
                </a:solidFill>
                <a:latin typeface="Garamond"/>
                <a:cs typeface="Garamond"/>
              </a:rPr>
              <a:t>Parvum</a:t>
            </a:r>
            <a:r>
              <a:rPr lang="fr-FR" sz="2200" b="1" dirty="0">
                <a:solidFill>
                  <a:srgbClr val="FF0000"/>
                </a:solidFill>
                <a:latin typeface="Garamond"/>
                <a:cs typeface="Garamond"/>
              </a:rPr>
              <a:t> </a:t>
            </a:r>
            <a:r>
              <a:rPr lang="fr-FR" sz="2200" b="1" dirty="0" err="1">
                <a:solidFill>
                  <a:srgbClr val="FF0000"/>
                </a:solidFill>
                <a:latin typeface="Garamond"/>
                <a:cs typeface="Garamond"/>
              </a:rPr>
              <a:t>Pontem</a:t>
            </a:r>
            <a:r>
              <a:rPr lang="fr-FR" sz="2200" dirty="0">
                <a:solidFill>
                  <a:srgbClr val="FF0000"/>
                </a:solidFill>
                <a:latin typeface="Garamond"/>
                <a:cs typeface="Garamond"/>
              </a:rPr>
              <a:t>,  </a:t>
            </a:r>
            <a:r>
              <a:rPr lang="fr-FR" sz="2200" b="1" dirty="0">
                <a:solidFill>
                  <a:srgbClr val="FF0000"/>
                </a:solidFill>
                <a:latin typeface="Garamond"/>
                <a:cs typeface="Garamond"/>
              </a:rPr>
              <a:t>et </a:t>
            </a:r>
            <a:r>
              <a:rPr lang="fr-FR" sz="2200" b="1" dirty="0" err="1">
                <a:solidFill>
                  <a:srgbClr val="FF0000"/>
                </a:solidFill>
                <a:latin typeface="Garamond"/>
                <a:cs typeface="Garamond"/>
              </a:rPr>
              <a:t>cogitans</a:t>
            </a:r>
            <a:r>
              <a:rPr lang="fr-FR" sz="2200" b="1" dirty="0">
                <a:solidFill>
                  <a:srgbClr val="FF0000"/>
                </a:solidFill>
                <a:latin typeface="Garamond"/>
                <a:cs typeface="Garamond"/>
              </a:rPr>
              <a:t> </a:t>
            </a:r>
            <a:r>
              <a:rPr lang="fr-FR" sz="2200" b="1" dirty="0" err="1">
                <a:solidFill>
                  <a:srgbClr val="FF0000"/>
                </a:solidFill>
                <a:latin typeface="Garamond"/>
                <a:cs typeface="Garamond"/>
              </a:rPr>
              <a:t>multitudinem</a:t>
            </a:r>
            <a:r>
              <a:rPr lang="fr-FR" sz="2200" b="1" dirty="0">
                <a:solidFill>
                  <a:srgbClr val="FF0000"/>
                </a:solidFill>
                <a:latin typeface="Garamond"/>
                <a:cs typeface="Garamond"/>
              </a:rPr>
              <a:t> </a:t>
            </a:r>
            <a:r>
              <a:rPr lang="fr-FR" sz="2200" b="1" dirty="0" err="1">
                <a:solidFill>
                  <a:srgbClr val="FF0000"/>
                </a:solidFill>
                <a:latin typeface="Garamond"/>
                <a:cs typeface="Garamond"/>
              </a:rPr>
              <a:t>preterire</a:t>
            </a:r>
            <a:r>
              <a:rPr lang="fr-FR" sz="2200" b="1" dirty="0">
                <a:solidFill>
                  <a:srgbClr val="FF0000"/>
                </a:solidFill>
                <a:latin typeface="Garamond"/>
                <a:cs typeface="Garamond"/>
              </a:rPr>
              <a:t> </a:t>
            </a:r>
            <a:r>
              <a:rPr lang="fr-FR" sz="2200" b="1" dirty="0" err="1">
                <a:solidFill>
                  <a:srgbClr val="FF0000"/>
                </a:solidFill>
                <a:latin typeface="Garamond"/>
                <a:cs typeface="Garamond"/>
              </a:rPr>
              <a:t>expectauit</a:t>
            </a:r>
            <a:r>
              <a:rPr lang="fr-FR" sz="2200" b="1" dirty="0">
                <a:solidFill>
                  <a:srgbClr val="FF0000"/>
                </a:solidFill>
                <a:latin typeface="Garamond"/>
                <a:cs typeface="Garamond"/>
              </a:rPr>
              <a:t> </a:t>
            </a:r>
            <a:r>
              <a:rPr lang="fr-FR" sz="2200" b="1" dirty="0" err="1">
                <a:solidFill>
                  <a:srgbClr val="FF0000"/>
                </a:solidFill>
                <a:latin typeface="Garamond"/>
                <a:cs typeface="Garamond"/>
              </a:rPr>
              <a:t>usque</a:t>
            </a:r>
            <a:r>
              <a:rPr lang="fr-FR" sz="2200" b="1" dirty="0">
                <a:solidFill>
                  <a:srgbClr val="FF0000"/>
                </a:solidFill>
                <a:latin typeface="Garamond"/>
                <a:cs typeface="Garamond"/>
              </a:rPr>
              <a:t> ad  </a:t>
            </a:r>
            <a:r>
              <a:rPr lang="fr-FR" sz="2200" b="1" dirty="0" err="1">
                <a:solidFill>
                  <a:srgbClr val="FF0000"/>
                </a:solidFill>
                <a:latin typeface="Garamond"/>
                <a:cs typeface="Garamond"/>
              </a:rPr>
              <a:t>noctem</a:t>
            </a:r>
            <a:r>
              <a:rPr lang="fr-FR" sz="2200" b="1" dirty="0">
                <a:solidFill>
                  <a:srgbClr val="FF0000"/>
                </a:solidFill>
                <a:latin typeface="Garamond"/>
                <a:cs typeface="Garamond"/>
              </a:rPr>
              <a:t>,  </a:t>
            </a:r>
            <a:r>
              <a:rPr lang="fr-FR" sz="2200" dirty="0">
                <a:latin typeface="Garamond"/>
                <a:cs typeface="Garamond"/>
              </a:rPr>
              <a:t>et tales expectant et </a:t>
            </a:r>
            <a:r>
              <a:rPr lang="fr-FR" sz="2200" dirty="0" err="1">
                <a:latin typeface="Garamond"/>
                <a:cs typeface="Garamond"/>
              </a:rPr>
              <a:t>nolunt</a:t>
            </a:r>
            <a:r>
              <a:rPr lang="fr-FR" sz="2200" dirty="0">
                <a:latin typeface="Garamond"/>
                <a:cs typeface="Garamond"/>
              </a:rPr>
              <a:t> </a:t>
            </a:r>
            <a:r>
              <a:rPr lang="fr-FR" sz="2200" dirty="0" err="1">
                <a:latin typeface="Garamond"/>
                <a:cs typeface="Garamond"/>
              </a:rPr>
              <a:t>facere</a:t>
            </a:r>
            <a:r>
              <a:rPr lang="fr-FR" sz="2200" dirty="0">
                <a:latin typeface="Garamond"/>
                <a:cs typeface="Garamond"/>
              </a:rPr>
              <a:t> </a:t>
            </a:r>
            <a:r>
              <a:rPr lang="fr-FR" sz="2200" dirty="0" err="1">
                <a:latin typeface="Garamond"/>
                <a:cs typeface="Garamond"/>
              </a:rPr>
              <a:t>penitentiam</a:t>
            </a:r>
            <a:r>
              <a:rPr lang="fr-FR" sz="2200" dirty="0">
                <a:latin typeface="Garamond"/>
                <a:cs typeface="Garamond"/>
              </a:rPr>
              <a:t> </a:t>
            </a:r>
            <a:r>
              <a:rPr lang="fr-FR" sz="2200" dirty="0" err="1">
                <a:latin typeface="Garamond"/>
                <a:cs typeface="Garamond"/>
              </a:rPr>
              <a:t>usque</a:t>
            </a:r>
            <a:r>
              <a:rPr lang="fr-FR" sz="2200" dirty="0">
                <a:latin typeface="Garamond"/>
                <a:cs typeface="Garamond"/>
              </a:rPr>
              <a:t> ad mortem</a:t>
            </a:r>
            <a:r>
              <a:rPr lang="fr-FR" sz="2200" dirty="0" smtClean="0">
                <a:latin typeface="Garamond"/>
                <a:cs typeface="Garamond"/>
              </a:rPr>
              <a:t>.</a:t>
            </a:r>
          </a:p>
          <a:p>
            <a:pPr marL="0" indent="0">
              <a:buNone/>
            </a:pPr>
            <a:r>
              <a:rPr lang="fr-FR" sz="2200" dirty="0" smtClean="0">
                <a:latin typeface="Garamond"/>
                <a:cs typeface="Garamond"/>
              </a:rPr>
              <a:t>             ( Paris, </a:t>
            </a:r>
            <a:r>
              <a:rPr lang="fr-FR" sz="2200" dirty="0" err="1" smtClean="0">
                <a:latin typeface="Garamond"/>
                <a:cs typeface="Garamond"/>
              </a:rPr>
              <a:t>BnF</a:t>
            </a:r>
            <a:r>
              <a:rPr lang="fr-FR" sz="2200" dirty="0" smtClean="0">
                <a:latin typeface="Garamond"/>
                <a:cs typeface="Garamond"/>
              </a:rPr>
              <a:t>, NAL 3245, sermon anonyme aux étudiants de Paris) </a:t>
            </a:r>
            <a:endParaRPr lang="fr-FR" sz="2200" dirty="0">
              <a:latin typeface="Garamond"/>
              <a:cs typeface="Garamond"/>
            </a:endParaRPr>
          </a:p>
          <a:p>
            <a:pPr marL="0" indent="0">
              <a:buNone/>
            </a:pPr>
            <a:endParaRPr lang="fr-FR" dirty="0" smtClean="0">
              <a:latin typeface="Garamond"/>
              <a:cs typeface="Garamond"/>
            </a:endParaRPr>
          </a:p>
          <a:p>
            <a:pPr marL="0" indent="0">
              <a:buNone/>
            </a:pPr>
            <a:endParaRPr lang="fr-FR" dirty="0">
              <a:latin typeface="Garamond"/>
              <a:cs typeface="Garamond"/>
            </a:endParaRPr>
          </a:p>
          <a:p>
            <a:pPr marL="0" indent="0" algn="r">
              <a:buNone/>
            </a:pPr>
            <a:endParaRPr lang="fr-FR" sz="1200" dirty="0">
              <a:latin typeface="Garamond"/>
              <a:cs typeface="Garamond"/>
            </a:endParaRPr>
          </a:p>
          <a:p>
            <a:pPr marL="0" indent="0" algn="r">
              <a:buNone/>
            </a:pPr>
            <a:endParaRPr lang="fr-FR" sz="1200" dirty="0">
              <a:latin typeface="Garamond"/>
              <a:cs typeface="Garamond"/>
            </a:endParaRPr>
          </a:p>
          <a:p>
            <a:pPr marL="0" indent="0" algn="r">
              <a:buNone/>
            </a:pPr>
            <a:endParaRPr lang="fr-FR" sz="1200" dirty="0">
              <a:latin typeface="Garamond"/>
              <a:cs typeface="Garamond"/>
            </a:endParaRPr>
          </a:p>
          <a:p>
            <a:pPr marL="0" indent="0" algn="r">
              <a:buNone/>
            </a:pPr>
            <a:endParaRPr lang="fr-FR" sz="1200" dirty="0">
              <a:latin typeface="Garamond"/>
              <a:cs typeface="Garamond"/>
            </a:endParaRPr>
          </a:p>
          <a:p>
            <a:pPr marL="0" indent="0" algn="r">
              <a:buNone/>
            </a:pPr>
            <a:endParaRPr lang="fr-FR" sz="1200" dirty="0">
              <a:latin typeface="Garamond"/>
              <a:cs typeface="Garamond"/>
            </a:endParaRPr>
          </a:p>
          <a:p>
            <a:pPr marL="0" indent="0" algn="r">
              <a:buNone/>
            </a:pPr>
            <a:endParaRPr lang="fr-FR" sz="1200" dirty="0">
              <a:latin typeface="Garamond"/>
              <a:cs typeface="Garamond"/>
            </a:endParaRPr>
          </a:p>
          <a:p>
            <a:pPr marL="0" indent="0" algn="r">
              <a:buNone/>
            </a:pPr>
            <a:endParaRPr lang="fr-FR" sz="1200" dirty="0">
              <a:latin typeface="Garamond"/>
              <a:cs typeface="Garamond"/>
            </a:endParaRPr>
          </a:p>
          <a:p>
            <a:pPr marL="0" indent="0" algn="r">
              <a:buNone/>
            </a:pPr>
            <a:r>
              <a:rPr lang="fr-FR" sz="1200" dirty="0">
                <a:latin typeface="Garamond"/>
                <a:cs typeface="Garamond"/>
              </a:rPr>
              <a:t>Paris </a:t>
            </a:r>
            <a:r>
              <a:rPr lang="fr-FR" sz="1200" dirty="0" err="1">
                <a:latin typeface="Garamond"/>
                <a:cs typeface="Garamond"/>
              </a:rPr>
              <a:t>BnF</a:t>
            </a:r>
            <a:r>
              <a:rPr lang="fr-FR" sz="1200" dirty="0">
                <a:latin typeface="Garamond"/>
                <a:cs typeface="Garamond"/>
              </a:rPr>
              <a:t>, Fr. 2092 , f. 2r </a:t>
            </a:r>
          </a:p>
          <a:p>
            <a:pPr marL="0" indent="0">
              <a:buNone/>
            </a:pPr>
            <a:endParaRPr lang="fr-FR" dirty="0" smtClean="0">
              <a:latin typeface="Garamond"/>
              <a:cs typeface="Garamond"/>
            </a:endParaRPr>
          </a:p>
          <a:p>
            <a:pPr marL="0" indent="0">
              <a:buNone/>
            </a:pPr>
            <a:endParaRPr lang="fr-FR" dirty="0">
              <a:latin typeface="Garamond"/>
              <a:cs typeface="Garamond"/>
            </a:endParaRPr>
          </a:p>
        </p:txBody>
      </p:sp>
      <p:pic>
        <p:nvPicPr>
          <p:cNvPr id="4" name="Image 3"/>
          <p:cNvPicPr>
            <a:picLocks noChangeAspect="1"/>
          </p:cNvPicPr>
          <p:nvPr/>
        </p:nvPicPr>
        <p:blipFill>
          <a:blip r:embed="rId2"/>
          <a:stretch>
            <a:fillRect/>
          </a:stretch>
        </p:blipFill>
        <p:spPr>
          <a:xfrm>
            <a:off x="3519360" y="3551992"/>
            <a:ext cx="4801159" cy="3084638"/>
          </a:xfrm>
          <a:prstGeom prst="rect">
            <a:avLst/>
          </a:prstGeom>
        </p:spPr>
      </p:pic>
    </p:spTree>
    <p:extLst>
      <p:ext uri="{BB962C8B-B14F-4D97-AF65-F5344CB8AC3E}">
        <p14:creationId xmlns:p14="http://schemas.microsoft.com/office/powerpoint/2010/main" val="3507968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distinction sur les propriétés de l’olivier</a:t>
            </a:r>
            <a:endParaRPr lang="fr-FR" dirty="0"/>
          </a:p>
        </p:txBody>
      </p:sp>
      <p:pic>
        <p:nvPicPr>
          <p:cNvPr id="4" name="Espace réservé du contenu 3"/>
          <p:cNvPicPr>
            <a:picLocks noGrp="1"/>
          </p:cNvPicPr>
          <p:nvPr>
            <p:ph idx="1"/>
          </p:nvPr>
        </p:nvPicPr>
        <p:blipFill>
          <a:blip r:embed="rId2"/>
          <a:stretch>
            <a:fillRect/>
          </a:stretch>
        </p:blipFill>
        <p:spPr>
          <a:xfrm>
            <a:off x="609600" y="1815595"/>
            <a:ext cx="10972800" cy="1833755"/>
          </a:xfrm>
          <a:prstGeom prst="rect">
            <a:avLst/>
          </a:prstGeom>
          <a:ln>
            <a:noFill/>
          </a:ln>
        </p:spPr>
      </p:pic>
      <p:sp>
        <p:nvSpPr>
          <p:cNvPr id="5" name="CustomShape 1"/>
          <p:cNvSpPr/>
          <p:nvPr/>
        </p:nvSpPr>
        <p:spPr>
          <a:xfrm>
            <a:off x="1138484" y="3939360"/>
            <a:ext cx="771911" cy="627709"/>
          </a:xfrm>
          <a:prstGeom prst="rect">
            <a:avLst/>
          </a:prstGeom>
          <a:noFill/>
          <a:ln>
            <a:noFill/>
          </a:ln>
        </p:spPr>
        <p:txBody>
          <a:bodyPr lIns="74870" tIns="37435" rIns="74870" bIns="37435"/>
          <a:lstStyle/>
          <a:p>
            <a:pPr marL="0" marR="0" lvl="0" indent="0" algn="l" defTabSz="760689" rtl="0" eaLnBrk="1" fontAlgn="auto" latinLnBrk="0" hangingPunct="1">
              <a:lnSpc>
                <a:spcPct val="100000"/>
              </a:lnSpc>
              <a:spcBef>
                <a:spcPts val="0"/>
              </a:spcBef>
              <a:spcAft>
                <a:spcPts val="0"/>
              </a:spcAft>
              <a:buClrTx/>
              <a:buSzTx/>
              <a:buFontTx/>
              <a:buNone/>
              <a:tabLst/>
              <a:defRPr/>
            </a:pPr>
            <a:r>
              <a:rPr kumimoji="0" lang="fr-FR" sz="1639" b="0" i="0" u="none" strike="noStrike" kern="1200" cap="none" spc="0" normalizeH="0" baseline="0" noProof="0" dirty="0" err="1" smtClean="0">
                <a:ln>
                  <a:noFill/>
                </a:ln>
                <a:solidFill>
                  <a:srgbClr val="000000"/>
                </a:solidFill>
                <a:effectLst/>
                <a:uLnTx/>
                <a:uFillTx/>
                <a:latin typeface="Trebuchet MS"/>
                <a:ea typeface="DejaVu Sans"/>
                <a:cs typeface="DejaVu Sans"/>
              </a:rPr>
              <a:t>habet</a:t>
            </a:r>
            <a:r>
              <a:rPr kumimoji="0" lang="fr-FR" sz="1639" b="0" i="0" u="none" strike="noStrike" kern="1200" cap="none" spc="0" normalizeH="0" baseline="0" noProof="0" dirty="0" smtClean="0">
                <a:ln>
                  <a:noFill/>
                </a:ln>
                <a:solidFill>
                  <a:srgbClr val="000000"/>
                </a:solidFill>
                <a:effectLst/>
                <a:uLnTx/>
                <a:uFillTx/>
                <a:latin typeface="Trebuchet MS"/>
                <a:ea typeface="DejaVu Sans"/>
                <a:cs typeface="DejaVu Sans"/>
              </a:rPr>
              <a:t> </a:t>
            </a:r>
            <a:r>
              <a:rPr kumimoji="0" lang="fr-FR" sz="1639" b="1" i="0" u="none" strike="noStrike" kern="1200" cap="none" spc="0" normalizeH="0" baseline="0" noProof="0" dirty="0" err="1">
                <a:ln>
                  <a:noFill/>
                </a:ln>
                <a:solidFill>
                  <a:srgbClr val="000000"/>
                </a:solidFill>
                <a:effectLst/>
                <a:uLnTx/>
                <a:uFillTx/>
                <a:latin typeface="Trebuchet MS"/>
                <a:ea typeface="DejaVu Sans"/>
                <a:cs typeface="DejaVu Sans"/>
              </a:rPr>
              <a:t>oliva</a:t>
            </a:r>
            <a:endParaRPr kumimoji="0" sz="1497" b="1" i="0" u="none" strike="noStrike" kern="1200" cap="none" spc="0" normalizeH="0" baseline="0" noProof="0" dirty="0">
              <a:ln>
                <a:noFill/>
              </a:ln>
              <a:solidFill>
                <a:prstClr val="black"/>
              </a:solidFill>
              <a:effectLst/>
              <a:uLnTx/>
              <a:uFillTx/>
              <a:latin typeface="Arial"/>
              <a:ea typeface="DejaVu Sans"/>
              <a:cs typeface="DejaVu Sans"/>
            </a:endParaRPr>
          </a:p>
        </p:txBody>
      </p:sp>
      <p:sp>
        <p:nvSpPr>
          <p:cNvPr id="7" name="CustomShape 4"/>
          <p:cNvSpPr/>
          <p:nvPr/>
        </p:nvSpPr>
        <p:spPr>
          <a:xfrm>
            <a:off x="3488319" y="4170006"/>
            <a:ext cx="494661" cy="368695"/>
          </a:xfrm>
          <a:prstGeom prst="rect">
            <a:avLst/>
          </a:prstGeom>
          <a:noFill/>
          <a:ln>
            <a:noFill/>
          </a:ln>
        </p:spPr>
        <p:txBody>
          <a:bodyPr lIns="74870" tIns="37435" rIns="74870" bIns="37435"/>
          <a:lstStyle/>
          <a:p>
            <a:pPr marL="0" marR="0" lvl="0" indent="0" algn="l" defTabSz="760689" rtl="0" eaLnBrk="1" fontAlgn="auto" latinLnBrk="0" hangingPunct="1">
              <a:lnSpc>
                <a:spcPct val="100000"/>
              </a:lnSpc>
              <a:spcBef>
                <a:spcPts val="0"/>
              </a:spcBef>
              <a:spcAft>
                <a:spcPts val="0"/>
              </a:spcAft>
              <a:buClrTx/>
              <a:buSzTx/>
              <a:buFontTx/>
              <a:buNone/>
              <a:tabLst/>
              <a:defRPr/>
            </a:pPr>
            <a:r>
              <a:rPr kumimoji="0" lang="fr-FR" sz="1497" b="0" i="0" u="none" strike="noStrike" kern="1200" cap="none" spc="0" normalizeH="0" baseline="0" noProof="0" dirty="0" smtClean="0">
                <a:ln>
                  <a:noFill/>
                </a:ln>
                <a:solidFill>
                  <a:prstClr val="black"/>
                </a:solidFill>
                <a:effectLst/>
                <a:uLnTx/>
                <a:uFillTx/>
                <a:latin typeface="Arial"/>
                <a:ea typeface="DejaVu Sans"/>
                <a:cs typeface="DejaVu Sans"/>
              </a:rPr>
              <a:t>in</a:t>
            </a:r>
            <a:endParaRPr kumimoji="0" sz="1497" b="0" i="0" u="none" strike="noStrike" kern="1200" cap="none" spc="0" normalizeH="0" baseline="0" noProof="0" dirty="0">
              <a:ln>
                <a:noFill/>
              </a:ln>
              <a:solidFill>
                <a:prstClr val="black"/>
              </a:solidFill>
              <a:effectLst/>
              <a:uLnTx/>
              <a:uFillTx/>
              <a:latin typeface="Arial"/>
              <a:ea typeface="DejaVu Sans"/>
              <a:cs typeface="DejaVu Sans"/>
            </a:endParaRPr>
          </a:p>
        </p:txBody>
      </p:sp>
      <p:sp>
        <p:nvSpPr>
          <p:cNvPr id="8" name="CustomShape 5"/>
          <p:cNvSpPr/>
          <p:nvPr/>
        </p:nvSpPr>
        <p:spPr>
          <a:xfrm>
            <a:off x="3982980" y="3924276"/>
            <a:ext cx="775832" cy="860156"/>
          </a:xfrm>
          <a:prstGeom prst="rect">
            <a:avLst/>
          </a:prstGeom>
          <a:noFill/>
          <a:ln>
            <a:noFill/>
          </a:ln>
        </p:spPr>
        <p:txBody>
          <a:bodyPr lIns="74870" tIns="37435" rIns="74870" bIns="37435"/>
          <a:lstStyle/>
          <a:p>
            <a:pPr marL="0" marR="0" lvl="0" indent="0" algn="l" defTabSz="760689" rtl="0" eaLnBrk="1" fontAlgn="auto" latinLnBrk="0" hangingPunct="1">
              <a:lnSpc>
                <a:spcPct val="100000"/>
              </a:lnSpc>
              <a:spcBef>
                <a:spcPts val="0"/>
              </a:spcBef>
              <a:spcAft>
                <a:spcPts val="0"/>
              </a:spcAft>
              <a:buClrTx/>
              <a:buSzTx/>
              <a:buFontTx/>
              <a:buNone/>
              <a:tabLst/>
              <a:defRPr/>
            </a:pPr>
            <a:r>
              <a:rPr kumimoji="0" lang="fr-FR" sz="1639" b="0" i="0" u="none" strike="noStrike" kern="1200" cap="none" spc="0" normalizeH="0" baseline="0" noProof="0" dirty="0" err="1">
                <a:ln>
                  <a:noFill/>
                </a:ln>
                <a:solidFill>
                  <a:srgbClr val="000000"/>
                </a:solidFill>
                <a:effectLst/>
                <a:uLnTx/>
                <a:uFillTx/>
                <a:latin typeface="Trebuchet MS"/>
                <a:ea typeface="DejaVu Sans"/>
                <a:cs typeface="DejaVu Sans"/>
              </a:rPr>
              <a:t>ligno</a:t>
            </a:r>
            <a:endParaRPr kumimoji="0" sz="1497" b="0" i="0" u="none" strike="noStrike" kern="1200" cap="none" spc="0" normalizeH="0" baseline="0" noProof="0" dirty="0">
              <a:ln>
                <a:noFill/>
              </a:ln>
              <a:solidFill>
                <a:prstClr val="black"/>
              </a:solidFill>
              <a:effectLst/>
              <a:uLnTx/>
              <a:uFillTx/>
              <a:latin typeface="Arial"/>
              <a:ea typeface="DejaVu Sans"/>
              <a:cs typeface="DejaVu Sans"/>
            </a:endParaRPr>
          </a:p>
          <a:p>
            <a:pPr marL="0" marR="0" lvl="0" indent="0" algn="l" defTabSz="760689" rtl="0" eaLnBrk="1" fontAlgn="auto" latinLnBrk="0" hangingPunct="1">
              <a:lnSpc>
                <a:spcPct val="100000"/>
              </a:lnSpc>
              <a:spcBef>
                <a:spcPts val="0"/>
              </a:spcBef>
              <a:spcAft>
                <a:spcPts val="0"/>
              </a:spcAft>
              <a:buClrTx/>
              <a:buSzTx/>
              <a:buFontTx/>
              <a:buNone/>
              <a:tabLst/>
              <a:defRPr/>
            </a:pPr>
            <a:r>
              <a:rPr kumimoji="0" lang="fr-FR" sz="1639" b="0" i="0" u="none" strike="noStrike" kern="1200" cap="none" spc="0" normalizeH="0" baseline="0" noProof="0" dirty="0">
                <a:ln>
                  <a:noFill/>
                </a:ln>
                <a:solidFill>
                  <a:srgbClr val="000000"/>
                </a:solidFill>
                <a:effectLst/>
                <a:uLnTx/>
                <a:uFillTx/>
                <a:latin typeface="Trebuchet MS"/>
                <a:ea typeface="DejaVu Sans"/>
                <a:cs typeface="DejaVu Sans"/>
              </a:rPr>
              <a:t>folio</a:t>
            </a:r>
            <a:endParaRPr kumimoji="0" sz="1497" b="0" i="0" u="none" strike="noStrike" kern="1200" cap="none" spc="0" normalizeH="0" baseline="0" noProof="0" dirty="0">
              <a:ln>
                <a:noFill/>
              </a:ln>
              <a:solidFill>
                <a:prstClr val="black"/>
              </a:solidFill>
              <a:effectLst/>
              <a:uLnTx/>
              <a:uFillTx/>
              <a:latin typeface="Arial"/>
              <a:ea typeface="DejaVu Sans"/>
              <a:cs typeface="DejaVu Sans"/>
            </a:endParaRPr>
          </a:p>
          <a:p>
            <a:pPr marL="0" marR="0" lvl="0" indent="0" algn="l" defTabSz="760689" rtl="0" eaLnBrk="1" fontAlgn="auto" latinLnBrk="0" hangingPunct="1">
              <a:lnSpc>
                <a:spcPct val="100000"/>
              </a:lnSpc>
              <a:spcBef>
                <a:spcPts val="0"/>
              </a:spcBef>
              <a:spcAft>
                <a:spcPts val="0"/>
              </a:spcAft>
              <a:buClrTx/>
              <a:buSzTx/>
              <a:buFontTx/>
              <a:buNone/>
              <a:tabLst/>
              <a:defRPr/>
            </a:pPr>
            <a:r>
              <a:rPr kumimoji="0" lang="fr-FR" sz="1639" b="0" i="0" u="none" strike="noStrike" kern="1200" cap="none" spc="0" normalizeH="0" baseline="0" noProof="0" dirty="0" err="1" smtClean="0">
                <a:ln>
                  <a:noFill/>
                </a:ln>
                <a:solidFill>
                  <a:srgbClr val="000000"/>
                </a:solidFill>
                <a:effectLst/>
                <a:uLnTx/>
                <a:uFillTx/>
                <a:latin typeface="Trebuchet MS"/>
                <a:ea typeface="DejaVu Sans"/>
                <a:cs typeface="DejaVu Sans"/>
              </a:rPr>
              <a:t>pomo</a:t>
            </a:r>
            <a:r>
              <a:rPr kumimoji="0" lang="fr-FR" sz="1639" b="0" i="0" u="none" strike="noStrike" kern="1200" cap="none" spc="0" normalizeH="0" baseline="0" noProof="0" dirty="0" smtClean="0">
                <a:ln>
                  <a:noFill/>
                </a:ln>
                <a:solidFill>
                  <a:srgbClr val="000000"/>
                </a:solidFill>
                <a:effectLst/>
                <a:uLnTx/>
                <a:uFillTx/>
                <a:latin typeface="Trebuchet MS"/>
                <a:ea typeface="DejaVu Sans"/>
                <a:cs typeface="DejaVu Sans"/>
              </a:rPr>
              <a:t> </a:t>
            </a:r>
            <a:endParaRPr kumimoji="0" sz="1497" b="0" i="0" u="none" strike="noStrike" kern="1200" cap="none" spc="0" normalizeH="0" baseline="0" noProof="0" dirty="0">
              <a:ln>
                <a:noFill/>
              </a:ln>
              <a:solidFill>
                <a:prstClr val="black"/>
              </a:solidFill>
              <a:effectLst/>
              <a:uLnTx/>
              <a:uFillTx/>
              <a:latin typeface="Arial"/>
              <a:ea typeface="DejaVu Sans"/>
              <a:cs typeface="DejaVu Sans"/>
            </a:endParaRPr>
          </a:p>
        </p:txBody>
      </p:sp>
      <p:sp>
        <p:nvSpPr>
          <p:cNvPr id="9" name="CustomShape 7"/>
          <p:cNvSpPr/>
          <p:nvPr/>
        </p:nvSpPr>
        <p:spPr>
          <a:xfrm>
            <a:off x="4726491" y="3874013"/>
            <a:ext cx="142553" cy="910419"/>
          </a:xfrm>
          <a:prstGeom prst="rightBrace">
            <a:avLst>
              <a:gd name="adj1" fmla="val 8333"/>
              <a:gd name="adj2" fmla="val 50000"/>
            </a:avLst>
          </a:prstGeom>
          <a:noFill/>
          <a:ln w="12600">
            <a:solidFill>
              <a:srgbClr val="000000"/>
            </a:solidFill>
            <a:round/>
          </a:ln>
        </p:spPr>
      </p:sp>
      <p:sp>
        <p:nvSpPr>
          <p:cNvPr id="10" name="CustomShape 8"/>
          <p:cNvSpPr/>
          <p:nvPr/>
        </p:nvSpPr>
        <p:spPr>
          <a:xfrm>
            <a:off x="4886664" y="4170006"/>
            <a:ext cx="3268630" cy="614426"/>
          </a:xfrm>
          <a:prstGeom prst="rect">
            <a:avLst/>
          </a:prstGeom>
          <a:noFill/>
          <a:ln>
            <a:noFill/>
          </a:ln>
        </p:spPr>
        <p:txBody>
          <a:bodyPr lIns="74870" tIns="37435" rIns="74870" bIns="37435"/>
          <a:lstStyle/>
          <a:p>
            <a:pPr lvl="0" defTabSz="760689">
              <a:defRPr/>
            </a:pPr>
            <a:r>
              <a:rPr kumimoji="0" lang="fr-FR" sz="1639" b="0" i="0" u="none" strike="noStrike" kern="1200" cap="none" spc="0" normalizeH="0" baseline="0" noProof="0" dirty="0" err="1">
                <a:ln>
                  <a:noFill/>
                </a:ln>
                <a:solidFill>
                  <a:srgbClr val="000000"/>
                </a:solidFill>
                <a:effectLst/>
                <a:uLnTx/>
                <a:uFillTx/>
                <a:latin typeface="Trebuchet MS"/>
                <a:ea typeface="DejaVu Sans"/>
                <a:cs typeface="DejaVu Sans"/>
              </a:rPr>
              <a:t>significantes</a:t>
            </a:r>
            <a:r>
              <a:rPr kumimoji="0" lang="fr-FR" sz="1639" b="0" i="0" u="none" strike="noStrike" kern="1200" cap="none" spc="0" normalizeH="0" baseline="0" noProof="0" dirty="0">
                <a:ln>
                  <a:noFill/>
                </a:ln>
                <a:solidFill>
                  <a:srgbClr val="000000"/>
                </a:solidFill>
                <a:effectLst/>
                <a:uLnTx/>
                <a:uFillTx/>
                <a:latin typeface="Trebuchet MS"/>
                <a:ea typeface="DejaVu Sans"/>
                <a:cs typeface="DejaVu Sans"/>
              </a:rPr>
              <a:t> 3 </a:t>
            </a:r>
            <a:r>
              <a:rPr kumimoji="0" lang="fr-FR" sz="1639" b="0" i="0" u="none" strike="noStrike" kern="1200" cap="none" spc="0" normalizeH="0" baseline="0" noProof="0" dirty="0" err="1" smtClean="0">
                <a:ln>
                  <a:noFill/>
                </a:ln>
                <a:solidFill>
                  <a:srgbClr val="000000"/>
                </a:solidFill>
                <a:effectLst/>
                <a:uLnTx/>
                <a:uFillTx/>
                <a:latin typeface="Trebuchet MS"/>
                <a:ea typeface="DejaVu Sans"/>
                <a:cs typeface="DejaVu Sans"/>
              </a:rPr>
              <a:t>species</a:t>
            </a:r>
            <a:r>
              <a:rPr kumimoji="0" lang="fr-FR" sz="1639" b="0" i="0" u="none" strike="noStrike" kern="1200" cap="none" spc="0" normalizeH="0" baseline="0" noProof="0" dirty="0" smtClean="0">
                <a:ln>
                  <a:noFill/>
                </a:ln>
                <a:solidFill>
                  <a:srgbClr val="000000"/>
                </a:solidFill>
                <a:effectLst/>
                <a:uLnTx/>
                <a:uFillTx/>
                <a:latin typeface="Trebuchet MS"/>
                <a:ea typeface="DejaVu Sans"/>
                <a:cs typeface="DejaVu Sans"/>
              </a:rPr>
              <a:t> </a:t>
            </a:r>
            <a:r>
              <a:rPr lang="fr-FR" sz="1639" dirty="0" err="1" smtClean="0">
                <a:solidFill>
                  <a:srgbClr val="000000"/>
                </a:solidFill>
                <a:latin typeface="Trebuchet MS"/>
                <a:ea typeface="DejaVu Sans"/>
                <a:cs typeface="DejaVu Sans"/>
              </a:rPr>
              <a:t>puritatis</a:t>
            </a:r>
            <a:r>
              <a:rPr lang="fr-FR" sz="1639" dirty="0" smtClean="0">
                <a:solidFill>
                  <a:srgbClr val="000000"/>
                </a:solidFill>
                <a:latin typeface="Trebuchet MS"/>
                <a:ea typeface="DejaVu Sans"/>
                <a:cs typeface="DejaVu Sans"/>
              </a:rPr>
              <a:t>,</a:t>
            </a:r>
          </a:p>
          <a:p>
            <a:pPr lvl="0" defTabSz="760689">
              <a:defRPr/>
            </a:pPr>
            <a:r>
              <a:rPr lang="fr-FR" sz="1639" dirty="0">
                <a:solidFill>
                  <a:srgbClr val="000000"/>
                </a:solidFill>
                <a:latin typeface="Trebuchet MS"/>
                <a:ea typeface="DejaVu Sans"/>
                <a:cs typeface="DejaVu Sans"/>
              </a:rPr>
              <a:t> </a:t>
            </a:r>
            <a:r>
              <a:rPr lang="fr-FR" sz="1639" dirty="0" smtClean="0">
                <a:solidFill>
                  <a:srgbClr val="000000"/>
                </a:solidFill>
                <a:latin typeface="Trebuchet MS"/>
                <a:ea typeface="DejaVu Sans"/>
                <a:cs typeface="DejaVu Sans"/>
              </a:rPr>
              <a:t>               </a:t>
            </a:r>
            <a:r>
              <a:rPr lang="fr-FR" sz="1639" dirty="0" err="1" smtClean="0">
                <a:solidFill>
                  <a:srgbClr val="000000"/>
                </a:solidFill>
                <a:latin typeface="Trebuchet MS"/>
                <a:ea typeface="DejaVu Sans"/>
                <a:cs typeface="DejaVu Sans"/>
              </a:rPr>
              <a:t>scilicet</a:t>
            </a:r>
            <a:endParaRPr kumimoji="0" sz="1497" b="0" i="0" u="none" strike="noStrike" kern="1200" cap="none" spc="0" normalizeH="0" baseline="0" noProof="0" dirty="0">
              <a:ln>
                <a:noFill/>
              </a:ln>
              <a:solidFill>
                <a:prstClr val="black"/>
              </a:solidFill>
              <a:effectLst/>
              <a:uLnTx/>
              <a:uFillTx/>
              <a:latin typeface="Arial"/>
              <a:ea typeface="DejaVu Sans"/>
              <a:cs typeface="DejaVu Sans"/>
            </a:endParaRPr>
          </a:p>
        </p:txBody>
      </p:sp>
      <p:sp>
        <p:nvSpPr>
          <p:cNvPr id="11" name="CustomShape 9"/>
          <p:cNvSpPr/>
          <p:nvPr/>
        </p:nvSpPr>
        <p:spPr>
          <a:xfrm>
            <a:off x="8045062" y="3980630"/>
            <a:ext cx="201851" cy="886760"/>
          </a:xfrm>
          <a:prstGeom prst="leftBrace">
            <a:avLst>
              <a:gd name="adj1" fmla="val 8333"/>
              <a:gd name="adj2" fmla="val 50000"/>
            </a:avLst>
          </a:prstGeom>
          <a:noFill/>
          <a:ln w="12600">
            <a:solidFill>
              <a:srgbClr val="000000"/>
            </a:solidFill>
            <a:round/>
          </a:ln>
        </p:spPr>
      </p:sp>
      <p:sp>
        <p:nvSpPr>
          <p:cNvPr id="12" name="CustomShape 10"/>
          <p:cNvSpPr/>
          <p:nvPr/>
        </p:nvSpPr>
        <p:spPr>
          <a:xfrm>
            <a:off x="8180439" y="3984880"/>
            <a:ext cx="3097161" cy="1000075"/>
          </a:xfrm>
          <a:prstGeom prst="rect">
            <a:avLst/>
          </a:prstGeom>
          <a:solidFill>
            <a:srgbClr val="FFFFFF"/>
          </a:solidFill>
          <a:ln>
            <a:noFill/>
          </a:ln>
        </p:spPr>
        <p:txBody>
          <a:bodyPr lIns="74870" tIns="37435" rIns="74870" bIns="37435"/>
          <a:lstStyle/>
          <a:p>
            <a:pPr marL="0" marR="0" lvl="0" indent="0" algn="l" defTabSz="760689" rtl="0" eaLnBrk="1" fontAlgn="auto" latinLnBrk="0" hangingPunct="1">
              <a:lnSpc>
                <a:spcPct val="100000"/>
              </a:lnSpc>
              <a:spcBef>
                <a:spcPts val="0"/>
              </a:spcBef>
              <a:spcAft>
                <a:spcPts val="0"/>
              </a:spcAft>
              <a:buClrTx/>
              <a:buSzTx/>
              <a:buFontTx/>
              <a:buNone/>
              <a:tabLst/>
              <a:defRPr/>
            </a:pPr>
            <a:r>
              <a:rPr kumimoji="0" lang="fr-FR" sz="1639" b="0" i="0" u="none" strike="noStrike" kern="1200" cap="none" spc="0" normalizeH="0" baseline="0" noProof="0" dirty="0" err="1">
                <a:ln>
                  <a:noFill/>
                </a:ln>
                <a:solidFill>
                  <a:srgbClr val="000000"/>
                </a:solidFill>
                <a:effectLst/>
                <a:uLnTx/>
                <a:uFillTx/>
                <a:latin typeface="Trebuchet MS"/>
                <a:ea typeface="DejaVu Sans"/>
                <a:cs typeface="DejaVu Sans"/>
              </a:rPr>
              <a:t>rectitudinem</a:t>
            </a:r>
            <a:r>
              <a:rPr kumimoji="0" lang="fr-FR" sz="1639" b="0" i="0" u="none" strike="noStrike" kern="1200" cap="none" spc="0" normalizeH="0" baseline="0" noProof="0" dirty="0">
                <a:ln>
                  <a:noFill/>
                </a:ln>
                <a:solidFill>
                  <a:srgbClr val="000000"/>
                </a:solidFill>
                <a:effectLst/>
                <a:uLnTx/>
                <a:uFillTx/>
                <a:latin typeface="Trebuchet MS"/>
                <a:ea typeface="DejaVu Sans"/>
                <a:cs typeface="DejaVu Sans"/>
              </a:rPr>
              <a:t> </a:t>
            </a:r>
            <a:r>
              <a:rPr kumimoji="0" lang="fr-FR" sz="1639" b="0" i="0" u="none" strike="noStrike" kern="1200" cap="none" spc="0" normalizeH="0" baseline="0" noProof="0" dirty="0" err="1">
                <a:ln>
                  <a:noFill/>
                </a:ln>
                <a:solidFill>
                  <a:srgbClr val="000000"/>
                </a:solidFill>
                <a:effectLst/>
                <a:uLnTx/>
                <a:uFillTx/>
                <a:latin typeface="Trebuchet MS"/>
                <a:ea typeface="DejaVu Sans"/>
                <a:cs typeface="DejaVu Sans"/>
              </a:rPr>
              <a:t>intentionis</a:t>
            </a:r>
            <a:endParaRPr kumimoji="0" sz="1497" b="0" i="0" u="none" strike="noStrike" kern="1200" cap="none" spc="0" normalizeH="0" baseline="0" noProof="0" dirty="0">
              <a:ln>
                <a:noFill/>
              </a:ln>
              <a:solidFill>
                <a:prstClr val="black"/>
              </a:solidFill>
              <a:effectLst/>
              <a:uLnTx/>
              <a:uFillTx/>
              <a:latin typeface="Arial"/>
              <a:ea typeface="DejaVu Sans"/>
              <a:cs typeface="DejaVu Sans"/>
            </a:endParaRPr>
          </a:p>
          <a:p>
            <a:pPr marL="0" marR="0" lvl="0" indent="0" algn="l" defTabSz="760689" rtl="0" eaLnBrk="1" fontAlgn="auto" latinLnBrk="0" hangingPunct="1">
              <a:lnSpc>
                <a:spcPct val="100000"/>
              </a:lnSpc>
              <a:spcBef>
                <a:spcPts val="0"/>
              </a:spcBef>
              <a:spcAft>
                <a:spcPts val="0"/>
              </a:spcAft>
              <a:buClrTx/>
              <a:buSzTx/>
              <a:buFontTx/>
              <a:buNone/>
              <a:tabLst/>
              <a:defRPr/>
            </a:pPr>
            <a:r>
              <a:rPr kumimoji="0" lang="fr-FR" sz="1639" b="0" i="0" u="none" strike="noStrike" kern="1200" cap="none" spc="0" normalizeH="0" baseline="0" noProof="0" dirty="0" err="1" smtClean="0">
                <a:ln>
                  <a:noFill/>
                </a:ln>
                <a:solidFill>
                  <a:srgbClr val="000000"/>
                </a:solidFill>
                <a:effectLst/>
                <a:uLnTx/>
                <a:uFillTx/>
                <a:latin typeface="Trebuchet MS"/>
                <a:ea typeface="DejaVu Sans"/>
                <a:cs typeface="DejaVu Sans"/>
              </a:rPr>
              <a:t>pulcritudinem</a:t>
            </a:r>
            <a:r>
              <a:rPr kumimoji="0" lang="fr-FR" sz="1639" b="0" i="0" u="none" strike="noStrike" kern="1200" cap="none" spc="0" normalizeH="0" baseline="0" noProof="0" dirty="0" smtClean="0">
                <a:ln>
                  <a:noFill/>
                </a:ln>
                <a:solidFill>
                  <a:srgbClr val="000000"/>
                </a:solidFill>
                <a:effectLst/>
                <a:uLnTx/>
                <a:uFillTx/>
                <a:latin typeface="Trebuchet MS"/>
                <a:ea typeface="DejaVu Sans"/>
                <a:cs typeface="DejaVu Sans"/>
              </a:rPr>
              <a:t> </a:t>
            </a:r>
            <a:r>
              <a:rPr kumimoji="0" lang="fr-FR" sz="1639" b="0" i="0" u="none" strike="noStrike" kern="1200" cap="none" spc="0" normalizeH="0" baseline="0" noProof="0" dirty="0" err="1" smtClean="0">
                <a:ln>
                  <a:noFill/>
                </a:ln>
                <a:solidFill>
                  <a:srgbClr val="000000"/>
                </a:solidFill>
                <a:effectLst/>
                <a:uLnTx/>
                <a:uFillTx/>
                <a:latin typeface="Trebuchet MS"/>
                <a:ea typeface="DejaVu Sans"/>
                <a:cs typeface="DejaVu Sans"/>
              </a:rPr>
              <a:t>conversationis</a:t>
            </a:r>
            <a:endParaRPr kumimoji="0" lang="fr-FR" sz="1639" b="0" i="0" u="none" strike="noStrike" kern="1200" cap="none" spc="0" normalizeH="0" baseline="0" noProof="0" dirty="0" smtClean="0">
              <a:ln>
                <a:noFill/>
              </a:ln>
              <a:solidFill>
                <a:srgbClr val="000000"/>
              </a:solidFill>
              <a:effectLst/>
              <a:uLnTx/>
              <a:uFillTx/>
              <a:latin typeface="Trebuchet MS"/>
              <a:ea typeface="DejaVu Sans"/>
              <a:cs typeface="DejaVu Sans"/>
            </a:endParaRPr>
          </a:p>
          <a:p>
            <a:pPr marL="0" marR="0" lvl="0" indent="0" algn="l" defTabSz="760689" rtl="0" eaLnBrk="1" fontAlgn="auto" latinLnBrk="0" hangingPunct="1">
              <a:lnSpc>
                <a:spcPct val="100000"/>
              </a:lnSpc>
              <a:spcBef>
                <a:spcPts val="0"/>
              </a:spcBef>
              <a:spcAft>
                <a:spcPts val="0"/>
              </a:spcAft>
              <a:buClrTx/>
              <a:buSzTx/>
              <a:buFontTx/>
              <a:buNone/>
              <a:tabLst/>
              <a:defRPr/>
            </a:pPr>
            <a:r>
              <a:rPr kumimoji="0" lang="fr-FR" sz="1639" b="0" i="0" u="none" strike="noStrike" kern="1200" cap="none" spc="0" normalizeH="0" baseline="0" noProof="0" dirty="0" err="1" smtClean="0">
                <a:ln>
                  <a:noFill/>
                </a:ln>
                <a:solidFill>
                  <a:srgbClr val="000000"/>
                </a:solidFill>
                <a:effectLst/>
                <a:uLnTx/>
                <a:uFillTx/>
                <a:latin typeface="Trebuchet MS"/>
                <a:ea typeface="DejaVu Sans"/>
                <a:cs typeface="DejaVu Sans"/>
              </a:rPr>
              <a:t>dulcedinem</a:t>
            </a:r>
            <a:r>
              <a:rPr kumimoji="0" lang="fr-FR" sz="1639" b="0" i="0" u="none" strike="noStrike" kern="1200" cap="none" spc="0" normalizeH="0" baseline="0" noProof="0" dirty="0" smtClean="0">
                <a:ln>
                  <a:noFill/>
                </a:ln>
                <a:solidFill>
                  <a:srgbClr val="000000"/>
                </a:solidFill>
                <a:effectLst/>
                <a:uLnTx/>
                <a:uFillTx/>
                <a:latin typeface="Trebuchet MS"/>
                <a:ea typeface="DejaVu Sans"/>
                <a:cs typeface="DejaVu Sans"/>
              </a:rPr>
              <a:t> </a:t>
            </a:r>
            <a:r>
              <a:rPr kumimoji="0" lang="fr-FR" sz="1639" b="0" i="0" u="none" strike="noStrike" kern="1200" cap="none" spc="0" normalizeH="0" baseline="0" noProof="0" dirty="0" err="1">
                <a:ln>
                  <a:noFill/>
                </a:ln>
                <a:solidFill>
                  <a:srgbClr val="000000"/>
                </a:solidFill>
                <a:effectLst/>
                <a:uLnTx/>
                <a:uFillTx/>
                <a:latin typeface="Trebuchet MS"/>
                <a:ea typeface="DejaVu Sans"/>
                <a:cs typeface="DejaVu Sans"/>
              </a:rPr>
              <a:t>devotionis</a:t>
            </a:r>
            <a:r>
              <a:rPr kumimoji="0" lang="fr-FR" sz="1639" b="0" i="0" u="none" strike="noStrike" kern="1200" cap="none" spc="0" normalizeH="0" baseline="0" noProof="0" dirty="0">
                <a:ln>
                  <a:noFill/>
                </a:ln>
                <a:solidFill>
                  <a:srgbClr val="000000"/>
                </a:solidFill>
                <a:effectLst/>
                <a:uLnTx/>
                <a:uFillTx/>
                <a:latin typeface="Trebuchet MS"/>
                <a:ea typeface="DejaVu Sans"/>
                <a:cs typeface="DejaVu Sans"/>
              </a:rPr>
              <a:t> </a:t>
            </a:r>
            <a:r>
              <a:rPr kumimoji="0" lang="fr-FR" sz="1639" b="0" i="0" u="none" strike="noStrike" kern="1200" cap="none" spc="0" normalizeH="0" baseline="0" noProof="0" dirty="0" smtClean="0">
                <a:ln>
                  <a:noFill/>
                </a:ln>
                <a:solidFill>
                  <a:srgbClr val="000000"/>
                </a:solidFill>
                <a:effectLst/>
                <a:uLnTx/>
                <a:uFillTx/>
                <a:latin typeface="Trebuchet MS"/>
                <a:ea typeface="DejaVu Sans"/>
                <a:cs typeface="DejaVu Sans"/>
              </a:rPr>
              <a:t> </a:t>
            </a:r>
            <a:endParaRPr kumimoji="0" sz="1497" b="0" i="0" u="none" strike="noStrike" kern="1200" cap="none" spc="0" normalizeH="0" baseline="0" noProof="0" dirty="0">
              <a:ln>
                <a:noFill/>
              </a:ln>
              <a:solidFill>
                <a:prstClr val="black"/>
              </a:solidFill>
              <a:effectLst/>
              <a:uLnTx/>
              <a:uFillTx/>
              <a:latin typeface="Arial"/>
              <a:ea typeface="DejaVu Sans"/>
              <a:cs typeface="DejaVu Sans"/>
            </a:endParaRPr>
          </a:p>
        </p:txBody>
      </p:sp>
      <p:sp>
        <p:nvSpPr>
          <p:cNvPr id="15" name="CustomShape 7"/>
          <p:cNvSpPr/>
          <p:nvPr/>
        </p:nvSpPr>
        <p:spPr>
          <a:xfrm>
            <a:off x="1839118" y="3892181"/>
            <a:ext cx="142553" cy="910419"/>
          </a:xfrm>
          <a:prstGeom prst="rightBrace">
            <a:avLst>
              <a:gd name="adj1" fmla="val 8333"/>
              <a:gd name="adj2" fmla="val 50000"/>
            </a:avLst>
          </a:prstGeom>
          <a:noFill/>
          <a:ln w="12600">
            <a:solidFill>
              <a:srgbClr val="000000"/>
            </a:solidFill>
            <a:round/>
          </a:ln>
        </p:spPr>
      </p:sp>
      <p:sp>
        <p:nvSpPr>
          <p:cNvPr id="3" name="Rectangle 2"/>
          <p:cNvSpPr/>
          <p:nvPr/>
        </p:nvSpPr>
        <p:spPr>
          <a:xfrm flipH="1">
            <a:off x="2015314" y="3910347"/>
            <a:ext cx="1573459" cy="874085"/>
          </a:xfrm>
          <a:prstGeom prst="rect">
            <a:avLst/>
          </a:prstGeom>
        </p:spPr>
        <p:txBody>
          <a:bodyPr wrap="square">
            <a:spAutoFit/>
          </a:bodyPr>
          <a:lstStyle/>
          <a:p>
            <a:pPr lvl="0" defTabSz="760689">
              <a:defRPr/>
            </a:pPr>
            <a:r>
              <a:rPr lang="fr-FR" sz="1640" dirty="0" err="1" smtClean="0">
                <a:solidFill>
                  <a:srgbClr val="000000"/>
                </a:solidFill>
                <a:latin typeface="Trebuchet MS"/>
                <a:ea typeface="DejaVu Sans"/>
                <a:cs typeface="DejaVu Sans"/>
              </a:rPr>
              <a:t>rectitudinem</a:t>
            </a:r>
            <a:r>
              <a:rPr lang="fr-FR" sz="1640" dirty="0" smtClean="0">
                <a:solidFill>
                  <a:srgbClr val="000000"/>
                </a:solidFill>
                <a:latin typeface="Trebuchet MS"/>
                <a:ea typeface="DejaVu Sans"/>
                <a:cs typeface="DejaVu Sans"/>
              </a:rPr>
              <a:t>.</a:t>
            </a:r>
          </a:p>
          <a:p>
            <a:pPr lvl="0" defTabSz="760689">
              <a:defRPr/>
            </a:pPr>
            <a:r>
              <a:rPr lang="fr-FR" sz="1640" dirty="0" err="1" smtClean="0">
                <a:solidFill>
                  <a:srgbClr val="000000"/>
                </a:solidFill>
                <a:latin typeface="Trebuchet MS"/>
                <a:ea typeface="DejaVu Sans"/>
                <a:cs typeface="DejaVu Sans"/>
              </a:rPr>
              <a:t>pulcritudinem</a:t>
            </a:r>
            <a:r>
              <a:rPr lang="fr-FR" sz="1640" dirty="0" smtClean="0">
                <a:solidFill>
                  <a:srgbClr val="000000"/>
                </a:solidFill>
                <a:latin typeface="Trebuchet MS"/>
                <a:ea typeface="DejaVu Sans"/>
                <a:cs typeface="DejaVu Sans"/>
              </a:rPr>
              <a:t>. </a:t>
            </a:r>
          </a:p>
          <a:p>
            <a:pPr lvl="0" defTabSz="760689">
              <a:defRPr/>
            </a:pPr>
            <a:r>
              <a:rPr lang="fr-FR" sz="1640" dirty="0" err="1" smtClean="0">
                <a:solidFill>
                  <a:srgbClr val="000000"/>
                </a:solidFill>
                <a:latin typeface="Trebuchet MS"/>
                <a:ea typeface="DejaVu Sans"/>
                <a:cs typeface="DejaVu Sans"/>
              </a:rPr>
              <a:t>dulcedinem</a:t>
            </a:r>
            <a:r>
              <a:rPr lang="fr-FR" sz="1640" dirty="0" smtClean="0">
                <a:solidFill>
                  <a:srgbClr val="000000"/>
                </a:solidFill>
                <a:latin typeface="Trebuchet MS"/>
                <a:ea typeface="DejaVu Sans"/>
                <a:cs typeface="DejaVu Sans"/>
              </a:rPr>
              <a:t>.</a:t>
            </a:r>
            <a:r>
              <a:rPr lang="fr-FR" dirty="0" smtClean="0">
                <a:solidFill>
                  <a:srgbClr val="000000"/>
                </a:solidFill>
                <a:latin typeface="Trebuchet MS"/>
                <a:ea typeface="DejaVu Sans"/>
                <a:cs typeface="DejaVu Sans"/>
              </a:rPr>
              <a:t> </a:t>
            </a:r>
            <a:r>
              <a:rPr lang="fr-FR" dirty="0">
                <a:solidFill>
                  <a:srgbClr val="000000"/>
                </a:solidFill>
                <a:latin typeface="Trebuchet MS"/>
                <a:ea typeface="DejaVu Sans"/>
                <a:cs typeface="DejaVu Sans"/>
              </a:rPr>
              <a:t> </a:t>
            </a:r>
            <a:endParaRPr lang="fr-FR" sz="1600" dirty="0">
              <a:solidFill>
                <a:prstClr val="black"/>
              </a:solidFill>
              <a:latin typeface="Arial"/>
              <a:ea typeface="DejaVu Sans"/>
              <a:cs typeface="DejaVu Sans"/>
            </a:endParaRPr>
          </a:p>
        </p:txBody>
      </p:sp>
      <p:sp>
        <p:nvSpPr>
          <p:cNvPr id="16" name="CustomShape 9"/>
          <p:cNvSpPr/>
          <p:nvPr/>
        </p:nvSpPr>
        <p:spPr>
          <a:xfrm>
            <a:off x="3782043" y="3924276"/>
            <a:ext cx="201851" cy="886760"/>
          </a:xfrm>
          <a:prstGeom prst="leftBrace">
            <a:avLst>
              <a:gd name="adj1" fmla="val 8333"/>
              <a:gd name="adj2" fmla="val 50000"/>
            </a:avLst>
          </a:prstGeom>
          <a:noFill/>
          <a:ln w="12600">
            <a:solidFill>
              <a:srgbClr val="000000"/>
            </a:solidFill>
            <a:round/>
          </a:ln>
        </p:spPr>
      </p:sp>
    </p:spTree>
    <p:extLst>
      <p:ext uri="{BB962C8B-B14F-4D97-AF65-F5344CB8AC3E}">
        <p14:creationId xmlns:p14="http://schemas.microsoft.com/office/powerpoint/2010/main" val="678631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r>
              <a:rPr lang="fr-FR" dirty="0" err="1" smtClean="0"/>
              <a:t>Expurgate</a:t>
            </a:r>
            <a:r>
              <a:rPr lang="fr-FR" dirty="0" smtClean="0"/>
              <a:t> </a:t>
            </a:r>
            <a:r>
              <a:rPr lang="fr-FR" dirty="0" err="1" smtClean="0"/>
              <a:t>vetus</a:t>
            </a:r>
            <a:r>
              <a:rPr lang="fr-FR" dirty="0" smtClean="0"/>
              <a:t> </a:t>
            </a:r>
            <a:r>
              <a:rPr lang="fr-FR" dirty="0" err="1" smtClean="0"/>
              <a:t>fermentum</a:t>
            </a:r>
            <a:r>
              <a:rPr lang="fr-FR" dirty="0" smtClean="0"/>
              <a:t>, Christus </a:t>
            </a:r>
            <a:r>
              <a:rPr lang="fr-FR" dirty="0" err="1" smtClean="0"/>
              <a:t>Pascha</a:t>
            </a:r>
            <a:r>
              <a:rPr lang="fr-FR" dirty="0" smtClean="0"/>
              <a:t> </a:t>
            </a:r>
            <a:r>
              <a:rPr lang="fr-FR" dirty="0" err="1" smtClean="0"/>
              <a:t>nostrum</a:t>
            </a:r>
            <a:r>
              <a:rPr lang="fr-FR" dirty="0" smtClean="0"/>
              <a:t> </a:t>
            </a:r>
            <a:r>
              <a:rPr lang="fr-FR" dirty="0" err="1" smtClean="0"/>
              <a:t>immolatus</a:t>
            </a:r>
            <a:r>
              <a:rPr lang="fr-FR" dirty="0" smtClean="0"/>
              <a:t> est, </a:t>
            </a:r>
            <a:r>
              <a:rPr lang="fr-FR" dirty="0" err="1" smtClean="0"/>
              <a:t>itaque</a:t>
            </a:r>
            <a:r>
              <a:rPr lang="fr-FR" dirty="0" smtClean="0"/>
              <a:t> </a:t>
            </a:r>
            <a:r>
              <a:rPr lang="fr-FR" dirty="0" err="1" smtClean="0"/>
              <a:t>epulamur</a:t>
            </a:r>
            <a:r>
              <a:rPr lang="fr-FR" dirty="0" smtClean="0"/>
              <a:t> </a:t>
            </a:r>
            <a:br>
              <a:rPr lang="fr-FR" dirty="0" smtClean="0"/>
            </a:br>
            <a:r>
              <a:rPr lang="fr-FR" dirty="0" smtClean="0"/>
              <a:t>(I Cor 5,7-8)</a:t>
            </a:r>
            <a:endParaRPr lang="fr-FR" dirty="0"/>
          </a:p>
        </p:txBody>
      </p:sp>
      <p:sp>
        <p:nvSpPr>
          <p:cNvPr id="6" name="Espace réservé du contenu 5"/>
          <p:cNvSpPr>
            <a:spLocks noGrp="1"/>
          </p:cNvSpPr>
          <p:nvPr>
            <p:ph idx="1"/>
          </p:nvPr>
        </p:nvSpPr>
        <p:spPr/>
        <p:txBody>
          <a:bodyPr>
            <a:normAutofit fontScale="92500" lnSpcReduction="10000"/>
          </a:bodyPr>
          <a:lstStyle/>
          <a:p>
            <a:r>
              <a:rPr lang="fr-FR" sz="3200" dirty="0" smtClean="0"/>
              <a:t>« Purifiez vous du vieux levain,</a:t>
            </a:r>
          </a:p>
          <a:p>
            <a:r>
              <a:rPr lang="fr-FR" sz="3200" dirty="0" smtClean="0"/>
              <a:t>Le Christ notre Pâque a été immolé</a:t>
            </a:r>
          </a:p>
          <a:p>
            <a:r>
              <a:rPr lang="fr-FR" sz="3200" dirty="0" smtClean="0"/>
              <a:t>Faisons donc bonne chère »</a:t>
            </a:r>
          </a:p>
          <a:p>
            <a:r>
              <a:rPr lang="fr-FR" sz="3200" dirty="0" smtClean="0"/>
              <a:t>(verset de l’épître du dimanche de Pâques)</a:t>
            </a:r>
          </a:p>
          <a:p>
            <a:endParaRPr lang="fr-FR" sz="3200" dirty="0"/>
          </a:p>
          <a:p>
            <a:r>
              <a:rPr lang="fr-FR" sz="3200" dirty="0" smtClean="0"/>
              <a:t>Gérard de </a:t>
            </a:r>
            <a:r>
              <a:rPr lang="fr-FR" sz="3200" dirty="0" err="1" smtClean="0"/>
              <a:t>Mailly</a:t>
            </a:r>
            <a:r>
              <a:rPr lang="fr-FR" sz="3200" dirty="0" smtClean="0"/>
              <a:t>, dominicain transpose,</a:t>
            </a:r>
          </a:p>
          <a:p>
            <a:r>
              <a:rPr lang="fr-FR" sz="3200" b="1" dirty="0" smtClean="0"/>
              <a:t>dans un sermon de Pâques</a:t>
            </a:r>
            <a:r>
              <a:rPr lang="fr-FR" sz="3200" dirty="0" smtClean="0"/>
              <a:t>: </a:t>
            </a:r>
          </a:p>
          <a:p>
            <a:r>
              <a:rPr lang="fr-FR" sz="3200" dirty="0" smtClean="0"/>
              <a:t>                                                     </a:t>
            </a:r>
            <a:r>
              <a:rPr lang="fr-FR" sz="3200" b="1" dirty="0" smtClean="0">
                <a:solidFill>
                  <a:schemeClr val="tx1"/>
                </a:solidFill>
              </a:rPr>
              <a:t>« Allez laver</a:t>
            </a:r>
          </a:p>
          <a:p>
            <a:r>
              <a:rPr lang="fr-FR" sz="3200" b="1" dirty="0" smtClean="0">
                <a:solidFill>
                  <a:schemeClr val="tx1"/>
                </a:solidFill>
              </a:rPr>
              <a:t>                             La viande est appareillée</a:t>
            </a:r>
          </a:p>
          <a:p>
            <a:r>
              <a:rPr lang="fr-FR" sz="3200" b="1" dirty="0" smtClean="0">
                <a:solidFill>
                  <a:schemeClr val="tx1"/>
                </a:solidFill>
              </a:rPr>
              <a:t>                                             Venez manger »</a:t>
            </a:r>
            <a:endParaRPr lang="fr-FR" sz="3200" b="1" dirty="0">
              <a:solidFill>
                <a:schemeClr val="tx1"/>
              </a:solidFill>
            </a:endParaRPr>
          </a:p>
        </p:txBody>
      </p:sp>
    </p:spTree>
    <p:extLst>
      <p:ext uri="{BB962C8B-B14F-4D97-AF65-F5344CB8AC3E}">
        <p14:creationId xmlns:p14="http://schemas.microsoft.com/office/powerpoint/2010/main" val="1626017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auditeurs</a:t>
            </a:r>
            <a:endParaRPr lang="fr-FR" dirty="0"/>
          </a:p>
        </p:txBody>
      </p:sp>
      <p:sp>
        <p:nvSpPr>
          <p:cNvPr id="3" name="Espace réservé du contenu 2"/>
          <p:cNvSpPr>
            <a:spLocks noGrp="1"/>
          </p:cNvSpPr>
          <p:nvPr>
            <p:ph sz="half" idx="1"/>
          </p:nvPr>
        </p:nvSpPr>
        <p:spPr/>
        <p:txBody>
          <a:bodyPr>
            <a:normAutofit lnSpcReduction="10000"/>
          </a:bodyPr>
          <a:lstStyle/>
          <a:p>
            <a:r>
              <a:rPr lang="fr-FR" dirty="0"/>
              <a:t>« Ne soyez pas comme le panier qui se remplit dès qu’on le plonge dans l’eau </a:t>
            </a:r>
            <a:br>
              <a:rPr lang="fr-FR" dirty="0"/>
            </a:br>
            <a:r>
              <a:rPr lang="fr-FR" dirty="0"/>
              <a:t>et qui se vide dès qu’on l’en sort! … Ce n’est pas bon, il nous faut entendre la parole de Dieu et la retenir. Le livre de l’</a:t>
            </a:r>
            <a:r>
              <a:rPr lang="fr-FR" dirty="0" err="1"/>
              <a:t>Ecclésiatique</a:t>
            </a:r>
            <a:r>
              <a:rPr lang="fr-FR" dirty="0"/>
              <a:t> déclare: </a:t>
            </a:r>
            <a:r>
              <a:rPr lang="fr-FR" i="1" dirty="0" err="1"/>
              <a:t>Esto</a:t>
            </a:r>
            <a:r>
              <a:rPr lang="fr-FR" i="1" dirty="0"/>
              <a:t> </a:t>
            </a:r>
            <a:r>
              <a:rPr lang="fr-FR" i="1" dirty="0" err="1"/>
              <a:t>mansuetus</a:t>
            </a:r>
            <a:r>
              <a:rPr lang="fr-FR" i="1" dirty="0"/>
              <a:t> ad </a:t>
            </a:r>
            <a:r>
              <a:rPr lang="fr-FR" i="1" dirty="0" err="1"/>
              <a:t>audiendum</a:t>
            </a:r>
            <a:r>
              <a:rPr lang="fr-FR" i="1" dirty="0"/>
              <a:t> </a:t>
            </a:r>
            <a:r>
              <a:rPr lang="fr-FR" i="1" dirty="0" err="1"/>
              <a:t>verbum</a:t>
            </a:r>
            <a:r>
              <a:rPr lang="fr-FR" i="1" dirty="0"/>
              <a:t> Dei ut </a:t>
            </a:r>
            <a:r>
              <a:rPr lang="fr-FR" i="1" dirty="0" err="1"/>
              <a:t>intelligas</a:t>
            </a:r>
            <a:r>
              <a:rPr lang="fr-FR" dirty="0"/>
              <a:t>  ce qui veut dire que </a:t>
            </a:r>
            <a:r>
              <a:rPr lang="fr-FR" dirty="0">
                <a:solidFill>
                  <a:srgbClr val="FF0000"/>
                </a:solidFill>
              </a:rPr>
              <a:t>tu </a:t>
            </a:r>
            <a:r>
              <a:rPr lang="fr-FR" dirty="0" smtClean="0">
                <a:solidFill>
                  <a:srgbClr val="FF0000"/>
                </a:solidFill>
              </a:rPr>
              <a:t>dois retenir </a:t>
            </a:r>
            <a:r>
              <a:rPr lang="fr-FR" dirty="0">
                <a:solidFill>
                  <a:srgbClr val="FF0000"/>
                </a:solidFill>
              </a:rPr>
              <a:t>et lire à l’intérieur de </a:t>
            </a:r>
            <a:r>
              <a:rPr lang="fr-FR" dirty="0" smtClean="0">
                <a:solidFill>
                  <a:srgbClr val="FF0000"/>
                </a:solidFill>
              </a:rPr>
              <a:t>toi</a:t>
            </a:r>
            <a:r>
              <a:rPr lang="fr-FR" dirty="0" smtClean="0"/>
              <a:t> [</a:t>
            </a:r>
            <a:r>
              <a:rPr lang="fr-FR" u="sng" dirty="0" smtClean="0"/>
              <a:t>ut </a:t>
            </a:r>
            <a:r>
              <a:rPr lang="fr-FR" u="sng" dirty="0" err="1" smtClean="0"/>
              <a:t>retineas</a:t>
            </a:r>
            <a:r>
              <a:rPr lang="fr-FR" u="sng" dirty="0" smtClean="0"/>
              <a:t> et </a:t>
            </a:r>
            <a:r>
              <a:rPr lang="fr-FR" u="sng" dirty="0" err="1" smtClean="0"/>
              <a:t>intus</a:t>
            </a:r>
            <a:r>
              <a:rPr lang="fr-FR" u="sng" dirty="0" smtClean="0"/>
              <a:t> te </a:t>
            </a:r>
            <a:r>
              <a:rPr lang="fr-FR" u="sng" dirty="0" err="1" smtClean="0"/>
              <a:t>legas</a:t>
            </a:r>
            <a:r>
              <a:rPr lang="fr-FR" dirty="0" smtClean="0"/>
              <a:t>]</a:t>
            </a:r>
            <a:r>
              <a:rPr lang="fr-FR" dirty="0"/>
              <a:t> …»  </a:t>
            </a:r>
          </a:p>
          <a:p>
            <a:r>
              <a:rPr lang="fr-FR" sz="2400" dirty="0"/>
              <a:t>Nicolas de </a:t>
            </a:r>
            <a:r>
              <a:rPr lang="fr-FR" sz="2400" dirty="0" err="1"/>
              <a:t>Gorran</a:t>
            </a:r>
            <a:r>
              <a:rPr lang="fr-FR" dirty="0"/>
              <a:t>,</a:t>
            </a:r>
            <a:br>
              <a:rPr lang="fr-FR" dirty="0"/>
            </a:br>
            <a:r>
              <a:rPr lang="fr-FR" dirty="0"/>
              <a:t> frère prêcheur</a:t>
            </a:r>
          </a:p>
          <a:p>
            <a:r>
              <a:rPr lang="fr-FR" dirty="0" err="1"/>
              <a:t>prothème</a:t>
            </a:r>
            <a:r>
              <a:rPr lang="fr-FR" dirty="0"/>
              <a:t> d’un sermon au béguinage de Paris </a:t>
            </a:r>
            <a:br>
              <a:rPr lang="fr-FR" dirty="0"/>
            </a:br>
            <a:r>
              <a:rPr lang="fr-FR" dirty="0"/>
              <a:t>                              le 1</a:t>
            </a:r>
            <a:r>
              <a:rPr lang="fr-FR" baseline="30000" dirty="0"/>
              <a:t>er</a:t>
            </a:r>
            <a:r>
              <a:rPr lang="fr-FR" dirty="0"/>
              <a:t> mai 1273 </a:t>
            </a:r>
          </a:p>
          <a:p>
            <a:endParaRPr lang="fr-FR" dirty="0"/>
          </a:p>
        </p:txBody>
      </p:sp>
      <p:pic>
        <p:nvPicPr>
          <p:cNvPr id="6" name="Espace réservé du contenu 4" descr="When in Umbria: Assisi | Prufrock's Dilemma"/>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87842" y="752224"/>
            <a:ext cx="3821505" cy="4972795"/>
          </a:xfrm>
          <a:prstGeom prst="rect">
            <a:avLst/>
          </a:prstGeom>
        </p:spPr>
      </p:pic>
    </p:spTree>
    <p:extLst>
      <p:ext uri="{BB962C8B-B14F-4D97-AF65-F5344CB8AC3E}">
        <p14:creationId xmlns:p14="http://schemas.microsoft.com/office/powerpoint/2010/main" val="1722922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14913" y="1665171"/>
            <a:ext cx="9779269" cy="64633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smtClean="0">
                <a:ln>
                  <a:noFill/>
                </a:ln>
                <a:solidFill>
                  <a:srgbClr val="000000"/>
                </a:solidFill>
                <a:effectLst/>
                <a:uLnTx/>
                <a:uFillTx/>
                <a:latin typeface="Corbel" panose="020B0503020204020204"/>
                <a:ea typeface="+mn-ea"/>
                <a:cs typeface="+mn-cs"/>
              </a:rPr>
              <a:t>Il y a beaucoup de gens qui sont comme ces bourgeois et ces usuriers qui, quand ils voient celui qui va prêcher dans une église, s’enfuient aussitôt. Et pourquoi cela?  Parce qu’ils ont peur qu’on ne leur délie leur fardeau…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smtClean="0">
                <a:ln>
                  <a:noFill/>
                </a:ln>
                <a:solidFill>
                  <a:srgbClr val="000000"/>
                </a:solidFill>
                <a:effectLst/>
                <a:uLnTx/>
                <a:uFillTx/>
                <a:latin typeface="Corbel" panose="020B0503020204020204"/>
                <a:ea typeface="+mn-ea"/>
                <a:cs typeface="+mn-cs"/>
              </a:rPr>
              <a:t>(</a:t>
            </a:r>
            <a:r>
              <a:rPr kumimoji="0" lang="fr-FR" sz="2800" b="0" i="0" u="none" strike="noStrike" kern="1200" cap="none" spc="0" normalizeH="0" baseline="0" noProof="0" dirty="0" smtClean="0">
                <a:ln>
                  <a:noFill/>
                </a:ln>
                <a:solidFill>
                  <a:srgbClr val="FF0000"/>
                </a:solidFill>
                <a:effectLst/>
                <a:uLnTx/>
                <a:uFillTx/>
                <a:latin typeface="Corbel" panose="020B0503020204020204"/>
                <a:ea typeface="+mn-ea"/>
                <a:cs typeface="+mn-cs"/>
              </a:rPr>
              <a:t> il i a mot de </a:t>
            </a:r>
            <a:r>
              <a:rPr kumimoji="0" lang="fr-FR" sz="2800" b="0" i="0" u="none" strike="noStrike" kern="1200" cap="none" spc="0" normalizeH="0" baseline="0" noProof="0" dirty="0" err="1" smtClean="0">
                <a:ln>
                  <a:noFill/>
                </a:ln>
                <a:solidFill>
                  <a:srgbClr val="FF0000"/>
                </a:solidFill>
                <a:effectLst/>
                <a:uLnTx/>
                <a:uFillTx/>
                <a:latin typeface="Corbel" panose="020B0503020204020204"/>
                <a:ea typeface="+mn-ea"/>
                <a:cs typeface="+mn-cs"/>
              </a:rPr>
              <a:t>genz</a:t>
            </a:r>
            <a:r>
              <a:rPr kumimoji="0" lang="fr-FR" sz="2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fr-FR" sz="2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sicut</a:t>
            </a:r>
            <a:r>
              <a:rPr kumimoji="0" lang="fr-FR" sz="2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fr-FR" sz="2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sunt</a:t>
            </a:r>
            <a:r>
              <a:rPr kumimoji="0" lang="fr-FR" sz="2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fr-FR" sz="2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isti</a:t>
            </a:r>
            <a:r>
              <a:rPr kumimoji="0" lang="fr-FR" sz="2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fr-FR" sz="2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divites</a:t>
            </a:r>
            <a:r>
              <a:rPr kumimoji="0" lang="fr-FR" sz="2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fr-FR" sz="2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burgenses</a:t>
            </a:r>
            <a:r>
              <a:rPr kumimoji="0" lang="fr-FR" sz="2800" b="0" i="0" u="none" strike="noStrike" kern="1200" cap="none" spc="0" normalizeH="0" baseline="0" noProof="0" dirty="0" smtClean="0">
                <a:ln>
                  <a:noFill/>
                </a:ln>
                <a:solidFill>
                  <a:srgbClr val="000000"/>
                </a:solidFill>
                <a:effectLst/>
                <a:uLnTx/>
                <a:uFillTx/>
                <a:latin typeface="Corbel" panose="020B0503020204020204"/>
                <a:ea typeface="+mn-ea"/>
                <a:cs typeface="+mn-cs"/>
              </a:rPr>
              <a:t> et </a:t>
            </a:r>
            <a:r>
              <a:rPr kumimoji="0" lang="fr-FR" sz="2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isti</a:t>
            </a:r>
            <a:r>
              <a:rPr kumimoji="0" lang="fr-FR" sz="2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fr-FR" sz="2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usurarii</a:t>
            </a:r>
            <a:r>
              <a:rPr kumimoji="0" lang="fr-FR" sz="2800" b="0" i="0" u="none" strike="noStrike" kern="1200" cap="none" spc="0" normalizeH="0" baseline="0" noProof="0" dirty="0" smtClean="0">
                <a:ln>
                  <a:noFill/>
                </a:ln>
                <a:solidFill>
                  <a:srgbClr val="000000"/>
                </a:solidFill>
                <a:effectLst/>
                <a:uLnTx/>
                <a:uFillTx/>
                <a:latin typeface="Corbel" panose="020B0503020204020204"/>
                <a:ea typeface="+mn-ea"/>
                <a:cs typeface="+mn-cs"/>
              </a:rPr>
              <a:t> qui, </a:t>
            </a:r>
            <a:r>
              <a:rPr kumimoji="0" lang="fr-FR" sz="2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quando</a:t>
            </a:r>
            <a:r>
              <a:rPr kumimoji="0" lang="fr-FR" sz="2800" b="0" i="0" u="none" strike="noStrike" kern="1200" cap="none" spc="0" normalizeH="0" baseline="0" noProof="0" dirty="0" smtClean="0">
                <a:ln>
                  <a:noFill/>
                </a:ln>
                <a:solidFill>
                  <a:srgbClr val="000000"/>
                </a:solidFill>
                <a:effectLst/>
                <a:uLnTx/>
                <a:uFillTx/>
                <a:latin typeface="Corbel" panose="020B0503020204020204"/>
                <a:ea typeface="+mn-ea"/>
                <a:cs typeface="+mn-cs"/>
              </a:rPr>
              <a:t> vident in </a:t>
            </a:r>
            <a:r>
              <a:rPr kumimoji="0" lang="fr-FR" sz="2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aliqua</a:t>
            </a:r>
            <a:r>
              <a:rPr kumimoji="0" lang="fr-FR" sz="2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fr-FR" sz="2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ecclesia</a:t>
            </a:r>
            <a:r>
              <a:rPr kumimoji="0" lang="fr-FR" sz="2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fr-FR" sz="2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illum</a:t>
            </a:r>
            <a:r>
              <a:rPr kumimoji="0" lang="fr-FR" sz="2800" b="0" i="0" u="none" strike="noStrike" kern="1200" cap="none" spc="0" normalizeH="0" baseline="0" noProof="0" dirty="0" smtClean="0">
                <a:ln>
                  <a:noFill/>
                </a:ln>
                <a:solidFill>
                  <a:srgbClr val="000000"/>
                </a:solidFill>
                <a:effectLst/>
                <a:uLnTx/>
                <a:uFillTx/>
                <a:latin typeface="Corbel" panose="020B0503020204020204"/>
                <a:ea typeface="+mn-ea"/>
                <a:cs typeface="+mn-cs"/>
              </a:rPr>
              <a:t> qui </a:t>
            </a:r>
            <a:r>
              <a:rPr kumimoji="0" lang="fr-FR" sz="2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debet</a:t>
            </a:r>
            <a:r>
              <a:rPr kumimoji="0" lang="fr-FR" sz="2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fr-FR" sz="2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predicare</a:t>
            </a:r>
            <a:r>
              <a:rPr kumimoji="0" lang="fr-FR" sz="2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fr-FR" sz="2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statim</a:t>
            </a:r>
            <a:r>
              <a:rPr kumimoji="0" lang="fr-FR" sz="2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fr-FR" sz="2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fugiunt</a:t>
            </a:r>
            <a:r>
              <a:rPr kumimoji="0" lang="fr-FR" sz="2800" b="0" i="0" u="none" strike="noStrike" kern="1200" cap="none" spc="0" normalizeH="0" baseline="0" noProof="0" dirty="0" smtClean="0">
                <a:ln>
                  <a:noFill/>
                </a:ln>
                <a:solidFill>
                  <a:srgbClr val="000000"/>
                </a:solidFill>
                <a:effectLst/>
                <a:uLnTx/>
                <a:uFillTx/>
                <a:latin typeface="Corbel" panose="020B0503020204020204"/>
                <a:ea typeface="+mn-ea"/>
                <a:cs typeface="+mn-cs"/>
              </a:rPr>
              <a:t>. Et </a:t>
            </a:r>
            <a:r>
              <a:rPr kumimoji="0" lang="fr-FR" sz="2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quare</a:t>
            </a:r>
            <a:r>
              <a:rPr kumimoji="0" lang="fr-FR" sz="2800" b="0" i="0" u="none" strike="noStrike" kern="1200" cap="none" spc="0" normalizeH="0" baseline="0" noProof="0" dirty="0" smtClean="0">
                <a:ln>
                  <a:noFill/>
                </a:ln>
                <a:solidFill>
                  <a:srgbClr val="000000"/>
                </a:solidFill>
                <a:effectLst/>
                <a:uLnTx/>
                <a:uFillTx/>
                <a:latin typeface="Corbel" panose="020B0503020204020204"/>
                <a:ea typeface="+mn-ea"/>
                <a:cs typeface="+mn-cs"/>
              </a:rPr>
              <a:t> est hoc? Quia </a:t>
            </a:r>
            <a:r>
              <a:rPr kumimoji="0" lang="fr-FR" sz="2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habent</a:t>
            </a:r>
            <a:r>
              <a:rPr kumimoji="0" lang="fr-FR" sz="2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fr-FR" sz="2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timorem</a:t>
            </a:r>
            <a:r>
              <a:rPr kumimoji="0" lang="fr-FR" sz="2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fr-FR" sz="2800" b="0" i="0" u="none" strike="noStrike" kern="1200" cap="none" spc="0" normalizeH="0" baseline="0" noProof="0" dirty="0" smtClean="0">
                <a:ln>
                  <a:noFill/>
                </a:ln>
                <a:solidFill>
                  <a:srgbClr val="FF0000"/>
                </a:solidFill>
                <a:effectLst/>
                <a:uLnTx/>
                <a:uFillTx/>
                <a:latin typeface="Corbel" panose="020B0503020204020204"/>
                <a:ea typeface="+mn-ea"/>
                <a:cs typeface="+mn-cs"/>
              </a:rPr>
              <a:t>que l’en ne leur </a:t>
            </a:r>
            <a:r>
              <a:rPr kumimoji="0" lang="fr-FR" sz="2800" b="0" i="0" u="none" strike="noStrike" kern="1200" cap="none" spc="0" normalizeH="0" baseline="0" noProof="0" dirty="0" err="1" smtClean="0">
                <a:ln>
                  <a:noFill/>
                </a:ln>
                <a:solidFill>
                  <a:srgbClr val="FF0000"/>
                </a:solidFill>
                <a:effectLst/>
                <a:uLnTx/>
                <a:uFillTx/>
                <a:latin typeface="Corbel" panose="020B0503020204020204"/>
                <a:ea typeface="+mn-ea"/>
                <a:cs typeface="+mn-cs"/>
              </a:rPr>
              <a:t>deliet</a:t>
            </a:r>
            <a:r>
              <a:rPr kumimoji="0" lang="fr-FR" sz="2800" b="0" i="0" u="none" strike="noStrike" kern="1200" cap="none" spc="0" normalizeH="0" baseline="0" noProof="0" dirty="0" smtClean="0">
                <a:ln>
                  <a:noFill/>
                </a:ln>
                <a:solidFill>
                  <a:srgbClr val="FF0000"/>
                </a:solidFill>
                <a:effectLst/>
                <a:uLnTx/>
                <a:uFillTx/>
                <a:latin typeface="Corbel" panose="020B0503020204020204"/>
                <a:ea typeface="+mn-ea"/>
                <a:cs typeface="+mn-cs"/>
              </a:rPr>
              <a:t> </a:t>
            </a:r>
            <a:r>
              <a:rPr kumimoji="0" lang="fr-FR" sz="2800" b="0" i="0" u="none" strike="noStrike" kern="1200" cap="none" spc="0" normalizeH="0" baseline="0" noProof="0" dirty="0" err="1" smtClean="0">
                <a:ln>
                  <a:noFill/>
                </a:ln>
                <a:solidFill>
                  <a:srgbClr val="FF0000"/>
                </a:solidFill>
                <a:effectLst/>
                <a:uLnTx/>
                <a:uFillTx/>
                <a:latin typeface="Corbel" panose="020B0503020204020204"/>
                <a:ea typeface="+mn-ea"/>
                <a:cs typeface="+mn-cs"/>
              </a:rPr>
              <a:t>lor</a:t>
            </a:r>
            <a:r>
              <a:rPr kumimoji="0" lang="fr-FR" sz="2800" b="0" i="0" u="none" strike="noStrike" kern="1200" cap="none" spc="0" normalizeH="0" baseline="0" noProof="0" dirty="0" smtClean="0">
                <a:ln>
                  <a:noFill/>
                </a:ln>
                <a:solidFill>
                  <a:srgbClr val="FF0000"/>
                </a:solidFill>
                <a:effectLst/>
                <a:uLnTx/>
                <a:uFillTx/>
                <a:latin typeface="Corbel" panose="020B0503020204020204"/>
                <a:ea typeface="+mn-ea"/>
                <a:cs typeface="+mn-cs"/>
              </a:rPr>
              <a:t> </a:t>
            </a:r>
            <a:r>
              <a:rPr kumimoji="0" lang="fr-FR" sz="2800" b="0" i="0" u="none" strike="noStrike" kern="1200" cap="none" spc="0" normalizeH="0" baseline="0" noProof="0" dirty="0" err="1" smtClean="0">
                <a:ln>
                  <a:noFill/>
                </a:ln>
                <a:solidFill>
                  <a:srgbClr val="FF0000"/>
                </a:solidFill>
                <a:effectLst/>
                <a:uLnTx/>
                <a:uFillTx/>
                <a:latin typeface="Corbel" panose="020B0503020204020204"/>
                <a:ea typeface="+mn-ea"/>
                <a:cs typeface="+mn-cs"/>
              </a:rPr>
              <a:t>fardiau</a:t>
            </a:r>
            <a:r>
              <a:rPr kumimoji="0" lang="fr-FR" sz="2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fr-FR" sz="2000" b="0" i="0" u="none" strike="noStrike" kern="1200" cap="none" spc="0" normalizeH="0" baseline="0" noProof="0" dirty="0" smtClean="0">
                <a:ln>
                  <a:noFill/>
                </a:ln>
                <a:solidFill>
                  <a:srgbClr val="000000"/>
                </a:solidFill>
                <a:effectLst/>
                <a:uLnTx/>
                <a:uFillTx/>
                <a:latin typeface="Corbel" panose="020B0503020204020204"/>
                <a:ea typeface="+mn-ea"/>
                <a:cs typeface="+mn-cs"/>
              </a:rPr>
              <a:t>				Nicolas de </a:t>
            </a:r>
            <a:r>
              <a:rPr kumimoji="0" lang="fr-FR" sz="2000" b="0" i="0" u="none" strike="noStrike" kern="1200" cap="none" spc="0" normalizeH="0" baseline="0" noProof="0" dirty="0" err="1" smtClean="0">
                <a:ln>
                  <a:noFill/>
                </a:ln>
                <a:solidFill>
                  <a:srgbClr val="000000"/>
                </a:solidFill>
                <a:effectLst/>
                <a:uLnTx/>
                <a:uFillTx/>
                <a:latin typeface="Corbel" panose="020B0503020204020204"/>
                <a:ea typeface="+mn-ea"/>
                <a:cs typeface="+mn-cs"/>
              </a:rPr>
              <a:t>Gorran</a:t>
            </a:r>
            <a:r>
              <a:rPr kumimoji="0" lang="fr-FR" sz="1800" b="0" i="0" u="none" strike="noStrike" kern="1200" cap="none" spc="0" normalizeH="0" baseline="0" noProof="0" dirty="0" smtClean="0">
                <a:ln>
                  <a:noFill/>
                </a:ln>
                <a:solidFill>
                  <a:srgbClr val="000000"/>
                </a:solidFill>
                <a:effectLst/>
                <a:uLnTx/>
                <a:uFillTx/>
                <a:latin typeface="Corbel" panose="020B0503020204020204"/>
                <a:ea typeface="+mn-ea"/>
                <a:cs typeface="+mn-cs"/>
              </a:rPr>
              <a:t>,</a:t>
            </a:r>
            <a:br>
              <a:rPr kumimoji="0" lang="fr-FR" sz="1800" b="0" i="0" u="none" strike="noStrike" kern="1200" cap="none" spc="0" normalizeH="0" baseline="0" noProof="0" dirty="0" smtClean="0">
                <a:ln>
                  <a:noFill/>
                </a:ln>
                <a:solidFill>
                  <a:srgbClr val="000000"/>
                </a:solidFill>
                <a:effectLst/>
                <a:uLnTx/>
                <a:uFillTx/>
                <a:latin typeface="Corbel" panose="020B0503020204020204"/>
                <a:ea typeface="+mn-ea"/>
                <a:cs typeface="+mn-cs"/>
              </a:rPr>
            </a:br>
            <a:r>
              <a:rPr kumimoji="0" lang="fr-FR"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frère prêcheur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a:t>
            </a:r>
            <a:r>
              <a:rPr kumimoji="0" lang="fr-FR" sz="1800" b="0" i="0" u="none" strike="noStrike" kern="1200" cap="none" spc="0" normalizeH="0" baseline="0" noProof="0" dirty="0" err="1" smtClean="0">
                <a:ln>
                  <a:noFill/>
                </a:ln>
                <a:solidFill>
                  <a:srgbClr val="000000"/>
                </a:solidFill>
                <a:effectLst/>
                <a:uLnTx/>
                <a:uFillTx/>
                <a:latin typeface="Corbel" panose="020B0503020204020204"/>
                <a:ea typeface="+mn-ea"/>
                <a:cs typeface="+mn-cs"/>
              </a:rPr>
              <a:t>prothème</a:t>
            </a:r>
            <a:r>
              <a:rPr kumimoji="0" lang="fr-FR"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d’un sermon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au béguinage de Paris </a:t>
            </a:r>
            <a:br>
              <a:rPr kumimoji="0" lang="fr-FR" sz="1800" b="0" i="0" u="none" strike="noStrike" kern="1200" cap="none" spc="0" normalizeH="0" baseline="0" noProof="0" dirty="0" smtClean="0">
                <a:ln>
                  <a:noFill/>
                </a:ln>
                <a:solidFill>
                  <a:srgbClr val="000000"/>
                </a:solidFill>
                <a:effectLst/>
                <a:uLnTx/>
                <a:uFillTx/>
                <a:latin typeface="Corbel" panose="020B0503020204020204"/>
                <a:ea typeface="+mn-ea"/>
                <a:cs typeface="+mn-cs"/>
              </a:rPr>
            </a:br>
            <a:r>
              <a:rPr kumimoji="0" lang="fr-FR"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le 1</a:t>
            </a:r>
            <a:r>
              <a:rPr kumimoji="0" lang="fr-FR" sz="1800" b="0" i="0" u="none" strike="noStrike" kern="1200" cap="none" spc="0" normalizeH="0" baseline="30000" noProof="0" dirty="0" smtClean="0">
                <a:ln>
                  <a:noFill/>
                </a:ln>
                <a:solidFill>
                  <a:srgbClr val="000000"/>
                </a:solidFill>
                <a:effectLst/>
                <a:uLnTx/>
                <a:uFillTx/>
                <a:latin typeface="Corbel" panose="020B0503020204020204"/>
                <a:ea typeface="+mn-ea"/>
                <a:cs typeface="+mn-cs"/>
              </a:rPr>
              <a:t>er</a:t>
            </a:r>
            <a:r>
              <a:rPr kumimoji="0" lang="fr-FR"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mai 1273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000000"/>
                </a:solidFill>
                <a:effectLst/>
                <a:uLnTx/>
                <a:uFillTx/>
                <a:latin typeface="Corbel" panose="020B0503020204020204"/>
                <a:ea typeface="+mn-ea"/>
                <a:cs typeface="+mn-cs"/>
              </a:rPr>
              <a:t>   « </a:t>
            </a:r>
            <a:endParaRPr kumimoji="0" lang="fr-FR"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73106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593" y="0"/>
            <a:ext cx="10146087" cy="730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4180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just"/>
            <a:r>
              <a:rPr lang="fr-FR" dirty="0" smtClean="0"/>
              <a:t>Jugement </a:t>
            </a:r>
            <a:br>
              <a:rPr lang="fr-FR" dirty="0" smtClean="0"/>
            </a:br>
            <a:r>
              <a:rPr lang="fr-FR" dirty="0" smtClean="0"/>
              <a:t>         dernier</a:t>
            </a:r>
            <a:endParaRPr lang="fr-FR" dirty="0"/>
          </a:p>
        </p:txBody>
      </p:sp>
      <p:sp>
        <p:nvSpPr>
          <p:cNvPr id="4" name="Espace réservé du texte 3"/>
          <p:cNvSpPr>
            <a:spLocks noGrp="1"/>
          </p:cNvSpPr>
          <p:nvPr>
            <p:ph type="body" sz="half" idx="2"/>
          </p:nvPr>
        </p:nvSpPr>
        <p:spPr/>
        <p:txBody>
          <a:bodyPr>
            <a:normAutofit/>
          </a:bodyPr>
          <a:lstStyle/>
          <a:p>
            <a:r>
              <a:rPr lang="fr-FR" sz="2400" dirty="0" smtClean="0"/>
              <a:t>    </a:t>
            </a:r>
          </a:p>
          <a:p>
            <a:r>
              <a:rPr lang="fr-FR" sz="2400" dirty="0" smtClean="0"/>
              <a:t>Peinture murale</a:t>
            </a:r>
          </a:p>
          <a:p>
            <a:r>
              <a:rPr lang="fr-FR" sz="2400" dirty="0" smtClean="0"/>
              <a:t>monumentale</a:t>
            </a:r>
            <a:endParaRPr lang="fr-FR" sz="2400" dirty="0"/>
          </a:p>
        </p:txBody>
      </p:sp>
      <p:pic>
        <p:nvPicPr>
          <p:cNvPr id="5" name="Espace réservé du conten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16864" y="553731"/>
            <a:ext cx="4576065" cy="5640592"/>
          </a:xfrm>
        </p:spPr>
      </p:pic>
    </p:spTree>
    <p:extLst>
      <p:ext uri="{BB962C8B-B14F-4D97-AF65-F5344CB8AC3E}">
        <p14:creationId xmlns:p14="http://schemas.microsoft.com/office/powerpoint/2010/main" val="1337721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Jugement dernier</a:t>
            </a:r>
            <a:br>
              <a:rPr lang="fr-FR" dirty="0" smtClean="0"/>
            </a:br>
            <a:r>
              <a:rPr lang="fr-FR" dirty="0" smtClean="0"/>
              <a:t/>
            </a:r>
            <a:br>
              <a:rPr lang="fr-FR" dirty="0" smtClean="0"/>
            </a:br>
            <a:r>
              <a:rPr lang="fr-FR" dirty="0" smtClean="0"/>
              <a:t>Chapelle Sixtine</a:t>
            </a:r>
            <a:br>
              <a:rPr lang="fr-FR" dirty="0" smtClean="0"/>
            </a:br>
            <a:r>
              <a:rPr lang="fr-FR" dirty="0" smtClean="0"/>
              <a:t>Michel Ange</a:t>
            </a:r>
            <a:br>
              <a:rPr lang="fr-FR" dirty="0" smtClean="0"/>
            </a:br>
            <a:r>
              <a:rPr lang="fr-FR" dirty="0" smtClean="0"/>
              <a:t>(v. 1536-1541)</a:t>
            </a:r>
            <a:endParaRPr lang="fr-FR" dirty="0"/>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41456" y="1019175"/>
            <a:ext cx="3429000" cy="4819650"/>
          </a:xfrm>
        </p:spPr>
      </p:pic>
      <p:pic>
        <p:nvPicPr>
          <p:cNvPr id="8" name="Espace réservé du contenu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632218" y="1019175"/>
            <a:ext cx="3709970" cy="5083451"/>
          </a:xfrm>
        </p:spPr>
      </p:pic>
      <p:sp>
        <p:nvSpPr>
          <p:cNvPr id="15" name="Flèche gauche 14"/>
          <p:cNvSpPr/>
          <p:nvPr/>
        </p:nvSpPr>
        <p:spPr>
          <a:xfrm>
            <a:off x="7018946" y="3318584"/>
            <a:ext cx="978408" cy="484632"/>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741738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8392" y="0"/>
            <a:ext cx="4735217" cy="68162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155838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11965"/>
            <a:ext cx="12192000" cy="4524315"/>
          </a:xfrm>
          <a:prstGeom prst="rect">
            <a:avLst/>
          </a:prstGeom>
        </p:spPr>
        <p:txBody>
          <a:bodyPr wrap="square">
            <a:spAutoFit/>
          </a:bodyPr>
          <a:lstStyle/>
          <a:p>
            <a:r>
              <a:rPr lang="fr-FR" sz="3200" dirty="0"/>
              <a:t/>
            </a:r>
            <a:br>
              <a:rPr lang="fr-FR" sz="3200" dirty="0"/>
            </a:br>
            <a:r>
              <a:rPr lang="fr-FR" sz="3200" dirty="0" smtClean="0"/>
              <a:t>La prononciation de celui qui parle, </a:t>
            </a:r>
          </a:p>
          <a:p>
            <a:r>
              <a:rPr lang="fr-FR" sz="3200" dirty="0" smtClean="0"/>
              <a:t>son visage, ses gestes et son attitude,</a:t>
            </a:r>
          </a:p>
          <a:p>
            <a:r>
              <a:rPr lang="fr-FR" sz="3200" dirty="0" smtClean="0"/>
              <a:t>tout cela fait que l’auditeur apprend davantage et plus sûrement </a:t>
            </a:r>
          </a:p>
          <a:p>
            <a:r>
              <a:rPr lang="fr-FR" sz="3200" b="1" dirty="0" smtClean="0"/>
              <a:t>et les  choses entendues de quelqu’un d’autre </a:t>
            </a:r>
          </a:p>
          <a:p>
            <a:r>
              <a:rPr lang="fr-FR" sz="3200" b="1" dirty="0" smtClean="0"/>
              <a:t>se fixent plus profondément dans l’âme </a:t>
            </a:r>
          </a:p>
          <a:p>
            <a:r>
              <a:rPr lang="fr-FR" sz="3200" dirty="0" smtClean="0"/>
              <a:t>que si quelqu’un étudie par soi-même</a:t>
            </a:r>
          </a:p>
          <a:p>
            <a:endParaRPr lang="fr-FR" sz="3200" dirty="0"/>
          </a:p>
          <a:p>
            <a:r>
              <a:rPr lang="fr-FR" sz="3200" dirty="0" smtClean="0"/>
              <a:t>                                                                           Maître Raoul le Breton, vers 1300</a:t>
            </a:r>
            <a:endParaRPr lang="fr-FR" sz="3200" dirty="0"/>
          </a:p>
        </p:txBody>
      </p:sp>
    </p:spTree>
    <p:extLst>
      <p:ext uri="{BB962C8B-B14F-4D97-AF65-F5344CB8AC3E}">
        <p14:creationId xmlns:p14="http://schemas.microsoft.com/office/powerpoint/2010/main" val="728537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chaire à prêcher adossée au mur extérieur d’une église </a:t>
            </a:r>
            <a:endParaRPr lang="fr-FR" dirty="0"/>
          </a:p>
        </p:txBody>
      </p:sp>
      <p:pic>
        <p:nvPicPr>
          <p:cNvPr id="5" name="Espace réservé pour une image  4"/>
          <p:cNvPicPr>
            <a:picLocks noGrp="1" noChangeAspect="1"/>
          </p:cNvPicPr>
          <p:nvPr>
            <p:ph type="pic" idx="1"/>
          </p:nvPr>
        </p:nvPicPr>
        <p:blipFill>
          <a:blip r:embed="rId2">
            <a:extLst>
              <a:ext uri="{28A0092B-C50C-407E-A947-70E740481C1C}">
                <a14:useLocalDpi xmlns:a14="http://schemas.microsoft.com/office/drawing/2010/main" val="0"/>
              </a:ext>
            </a:extLst>
          </a:blip>
          <a:srcRect t="6208" b="6208"/>
          <a:stretch>
            <a:fillRect/>
          </a:stretch>
        </p:blipFill>
        <p:spPr/>
      </p:pic>
      <p:sp>
        <p:nvSpPr>
          <p:cNvPr id="4" name="Espace réservé du texte 3"/>
          <p:cNvSpPr>
            <a:spLocks noGrp="1"/>
          </p:cNvSpPr>
          <p:nvPr>
            <p:ph type="body" sz="half" idx="2"/>
          </p:nvPr>
        </p:nvSpPr>
        <p:spPr>
          <a:xfrm flipV="1">
            <a:off x="567559" y="6857999"/>
            <a:ext cx="2659748" cy="183931"/>
          </a:xfrm>
        </p:spPr>
        <p:txBody>
          <a:bodyPr>
            <a:normAutofit fontScale="47500" lnSpcReduction="20000"/>
          </a:bodyPr>
          <a:lstStyle/>
          <a:p>
            <a:endParaRPr lang="fr-FR" dirty="0"/>
          </a:p>
        </p:txBody>
      </p:sp>
    </p:spTree>
    <p:extLst>
      <p:ext uri="{BB962C8B-B14F-4D97-AF65-F5344CB8AC3E}">
        <p14:creationId xmlns:p14="http://schemas.microsoft.com/office/powerpoint/2010/main" val="1441752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t>Prédicateurs</a:t>
            </a:r>
            <a:br>
              <a:rPr lang="fr-FR" sz="2400" dirty="0" smtClean="0"/>
            </a:br>
            <a:r>
              <a:rPr lang="fr-FR" sz="2400" dirty="0" smtClean="0"/>
              <a:t>en chaire</a:t>
            </a:r>
            <a:br>
              <a:rPr lang="fr-FR" sz="2400" dirty="0" smtClean="0"/>
            </a:br>
            <a:r>
              <a:rPr lang="fr-FR" sz="2400" dirty="0" smtClean="0"/>
              <a:t/>
            </a:r>
            <a:br>
              <a:rPr lang="fr-FR" sz="2400" dirty="0" smtClean="0"/>
            </a:br>
            <a:r>
              <a:rPr lang="fr-FR" sz="2400" dirty="0" smtClean="0"/>
              <a:t>Thomas d’Aquin, dominicain</a:t>
            </a:r>
            <a:br>
              <a:rPr lang="fr-FR" sz="2400" dirty="0" smtClean="0"/>
            </a:br>
            <a:r>
              <a:rPr lang="fr-FR" sz="2400" dirty="0" smtClean="0"/>
              <a:t/>
            </a:r>
            <a:br>
              <a:rPr lang="fr-FR" sz="2400" dirty="0" smtClean="0"/>
            </a:br>
            <a:r>
              <a:rPr lang="fr-FR" sz="2400" dirty="0" smtClean="0"/>
              <a:t>Berthold de Ratisbonne, </a:t>
            </a:r>
            <a:br>
              <a:rPr lang="fr-FR" sz="2400" dirty="0" smtClean="0"/>
            </a:br>
            <a:r>
              <a:rPr lang="fr-FR" sz="2400" dirty="0" smtClean="0"/>
              <a:t>franciscain</a:t>
            </a:r>
            <a:endParaRPr lang="fr-FR" sz="2400" dirty="0"/>
          </a:p>
        </p:txBody>
      </p:sp>
      <p:sp>
        <p:nvSpPr>
          <p:cNvPr id="3" name="Espace réservé du texte 2"/>
          <p:cNvSpPr>
            <a:spLocks noGrp="1"/>
          </p:cNvSpPr>
          <p:nvPr>
            <p:ph type="body" idx="1"/>
          </p:nvPr>
        </p:nvSpPr>
        <p:spPr/>
        <p:txBody>
          <a:bodyPr/>
          <a:lstStyle/>
          <a:p>
            <a:endParaRPr lang="fr-FR"/>
          </a:p>
        </p:txBody>
      </p:sp>
      <p:sp>
        <p:nvSpPr>
          <p:cNvPr id="5" name="Espace réservé du texte 4"/>
          <p:cNvSpPr>
            <a:spLocks noGrp="1"/>
          </p:cNvSpPr>
          <p:nvPr>
            <p:ph type="body" sz="quarter" idx="3"/>
          </p:nvPr>
        </p:nvSpPr>
        <p:spPr>
          <a:xfrm>
            <a:off x="9322903" y="1791038"/>
            <a:ext cx="1970279" cy="45719"/>
          </a:xfrm>
        </p:spPr>
        <p:txBody>
          <a:bodyPr>
            <a:normAutofit fontScale="25000" lnSpcReduction="20000"/>
          </a:bodyPr>
          <a:lstStyle/>
          <a:p>
            <a:endParaRPr lang="fr-FR" dirty="0"/>
          </a:p>
        </p:txBody>
      </p:sp>
      <p:pic>
        <p:nvPicPr>
          <p:cNvPr id="7" name="Espace réservé du contenu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8124914" y="1930400"/>
            <a:ext cx="2862085" cy="4024313"/>
          </a:xfrm>
        </p:spPr>
      </p:pic>
      <p:pic>
        <p:nvPicPr>
          <p:cNvPr id="9" name="Picture 1"/>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0706" t="1611"/>
          <a:stretch/>
        </p:blipFill>
        <p:spPr bwMode="auto">
          <a:xfrm>
            <a:off x="3925138" y="902798"/>
            <a:ext cx="3475038" cy="252163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84642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44942" y="1018733"/>
            <a:ext cx="2947482" cy="4601183"/>
          </a:xfrm>
        </p:spPr>
        <p:txBody>
          <a:bodyPr>
            <a:normAutofit/>
          </a:bodyPr>
          <a:lstStyle/>
          <a:p>
            <a:r>
              <a:rPr lang="fr-FR" sz="2000" dirty="0" smtClean="0"/>
              <a:t>À gauche: </a:t>
            </a:r>
            <a:br>
              <a:rPr lang="fr-FR" sz="2000" dirty="0" smtClean="0"/>
            </a:br>
            <a:r>
              <a:rPr lang="fr-FR" sz="2000" dirty="0" smtClean="0"/>
              <a:t>Robert de Sorbon (v. 1200-1274)</a:t>
            </a:r>
            <a:br>
              <a:rPr lang="fr-FR" sz="2000" dirty="0" smtClean="0"/>
            </a:br>
            <a:r>
              <a:rPr lang="fr-FR" sz="2000" dirty="0"/>
              <a:t/>
            </a:r>
            <a:br>
              <a:rPr lang="fr-FR" sz="2000" dirty="0"/>
            </a:br>
            <a:r>
              <a:rPr lang="fr-FR" sz="2000" dirty="0" smtClean="0"/>
              <a:t/>
            </a:r>
            <a:br>
              <a:rPr lang="fr-FR" sz="2000" dirty="0" smtClean="0"/>
            </a:br>
            <a:r>
              <a:rPr lang="fr-FR" sz="2000" dirty="0"/>
              <a:t/>
            </a:r>
            <a:br>
              <a:rPr lang="fr-FR" sz="2000" dirty="0"/>
            </a:br>
            <a:r>
              <a:rPr lang="fr-FR" sz="2000" dirty="0" smtClean="0"/>
              <a:t/>
            </a:r>
            <a:br>
              <a:rPr lang="fr-FR" sz="2000" dirty="0" smtClean="0"/>
            </a:br>
            <a:r>
              <a:rPr lang="fr-FR" sz="2000" dirty="0"/>
              <a:t/>
            </a:r>
            <a:br>
              <a:rPr lang="fr-FR" sz="2000" dirty="0"/>
            </a:br>
            <a:r>
              <a:rPr lang="fr-FR" sz="2000" dirty="0" smtClean="0"/>
              <a:t/>
            </a:r>
            <a:br>
              <a:rPr lang="fr-FR" sz="2000" dirty="0" smtClean="0"/>
            </a:br>
            <a:r>
              <a:rPr lang="fr-FR" sz="2000" dirty="0" smtClean="0"/>
              <a:t>                                      à droite: </a:t>
            </a:r>
            <a:r>
              <a:rPr lang="fr-FR" sz="2000" dirty="0"/>
              <a:t/>
            </a:r>
            <a:br>
              <a:rPr lang="fr-FR" sz="2000" dirty="0"/>
            </a:br>
            <a:r>
              <a:rPr lang="fr-FR" sz="2000" dirty="0" smtClean="0"/>
              <a:t>Distribution  des </a:t>
            </a:r>
            <a:r>
              <a:rPr lang="fr-FR" sz="2000" dirty="0"/>
              <a:t>sermons notés à l’audition  </a:t>
            </a:r>
            <a:r>
              <a:rPr lang="fr-FR" sz="2000" dirty="0" smtClean="0"/>
              <a:t/>
            </a:r>
            <a:br>
              <a:rPr lang="fr-FR" sz="2000" dirty="0" smtClean="0"/>
            </a:br>
            <a:r>
              <a:rPr lang="fr-FR" sz="2000" dirty="0" smtClean="0"/>
              <a:t>par </a:t>
            </a:r>
            <a:r>
              <a:rPr lang="fr-FR" sz="2000" dirty="0"/>
              <a:t>Raoul de </a:t>
            </a:r>
            <a:r>
              <a:rPr lang="fr-FR" sz="2000" dirty="0" smtClean="0"/>
              <a:t>Châteauroux</a:t>
            </a:r>
            <a:r>
              <a:rPr lang="fr-FR" sz="2000" dirty="0"/>
              <a:t>, sociétaire </a:t>
            </a:r>
            <a:r>
              <a:rPr lang="fr-FR" sz="2000" dirty="0" smtClean="0"/>
              <a:t>du </a:t>
            </a:r>
            <a:r>
              <a:rPr lang="fr-FR" sz="2000" dirty="0"/>
              <a:t>collège </a:t>
            </a:r>
            <a:br>
              <a:rPr lang="fr-FR" sz="2000" dirty="0"/>
            </a:br>
            <a:r>
              <a:rPr lang="fr-FR" sz="2000" dirty="0"/>
              <a:t>de la Sorbonne </a:t>
            </a:r>
            <a:r>
              <a:rPr lang="fr-FR" sz="2000" dirty="0" smtClean="0"/>
              <a:t> (1272-1273)</a:t>
            </a:r>
            <a:endParaRPr lang="fr-FR" sz="2000" dirty="0"/>
          </a:p>
        </p:txBody>
      </p:sp>
      <p:pic>
        <p:nvPicPr>
          <p:cNvPr id="8" name="Espace réservé du contenu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72856" y="925075"/>
            <a:ext cx="3475038" cy="4788497"/>
          </a:xfrm>
        </p:spPr>
      </p:pic>
      <p:pic>
        <p:nvPicPr>
          <p:cNvPr id="12" name="Espace réservé du contenu 1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67750" y="609600"/>
            <a:ext cx="3932621" cy="5702299"/>
          </a:xfrm>
          <a:prstGeom prst="rect">
            <a:avLst/>
          </a:prstGeom>
        </p:spPr>
      </p:pic>
    </p:spTree>
    <p:extLst>
      <p:ext uri="{BB962C8B-B14F-4D97-AF65-F5344CB8AC3E}">
        <p14:creationId xmlns:p14="http://schemas.microsoft.com/office/powerpoint/2010/main" val="2568629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983" y="258418"/>
            <a:ext cx="11012556" cy="6986528"/>
          </a:xfrm>
          <a:prstGeom prst="rect">
            <a:avLst/>
          </a:prstGeom>
        </p:spPr>
        <p:txBody>
          <a:bodyPr wrap="square">
            <a:spAutoFit/>
          </a:bodyPr>
          <a:lstStyle/>
          <a:p>
            <a:r>
              <a:rPr lang="fr-FR" sz="3200" dirty="0" smtClean="0"/>
              <a:t>Si demain on ne pouvait plus trouver un seul morceau de pain à vendre, on parlerait bien de disette. Le pain est la Parole de Dieu. Matthieu le dit, « l’homme ne vit pas seulement de pain (mais de toute parole qui sort de la bouche de Dieu) ». Il arrive quelquefois que ce pain là manque, dans  une paroisse où le prêtre ne sait pas prêcher… Mais tu me dis: « Monseigneur,  nous n’avons garde de cela </a:t>
            </a:r>
            <a:r>
              <a:rPr lang="fr-FR" sz="3200" dirty="0" smtClean="0">
                <a:solidFill>
                  <a:srgbClr val="FF0000"/>
                </a:solidFill>
              </a:rPr>
              <a:t>dans cette ville où on nous prêche plutôt trop souvent, plus souvent du moins que nous ne le voudrions</a:t>
            </a:r>
            <a:r>
              <a:rPr lang="fr-FR" sz="3200" dirty="0" smtClean="0"/>
              <a:t>. – Ami, grâce à  Dieu, c’est vrai qu’on  prêche ici suffisamment. Mais les gens sont tellement malades qu’ils sont incapables d’avaler le moindre morceau de pain alors qu’ils en ont en abondance</a:t>
            </a:r>
          </a:p>
          <a:p>
            <a:r>
              <a:rPr lang="fr-FR" sz="3200" dirty="0" smtClean="0"/>
              <a:t>(Robert de Sorbon, sermon lors de la procession parisienne des Rogations, lundi 20 mai 1261)  </a:t>
            </a:r>
          </a:p>
          <a:p>
            <a:r>
              <a:rPr lang="fr-FR" sz="3200" dirty="0" smtClean="0"/>
              <a:t> </a:t>
            </a:r>
            <a:endParaRPr lang="fr-FR" sz="3200" dirty="0"/>
          </a:p>
        </p:txBody>
      </p:sp>
    </p:spTree>
    <p:extLst>
      <p:ext uri="{BB962C8B-B14F-4D97-AF65-F5344CB8AC3E}">
        <p14:creationId xmlns:p14="http://schemas.microsoft.com/office/powerpoint/2010/main" val="3023938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La prédication de Bernardin à Sienne</a:t>
            </a:r>
            <a:br>
              <a:rPr lang="fr-FR" dirty="0" smtClean="0"/>
            </a:br>
            <a:r>
              <a:rPr lang="fr-FR" dirty="0" smtClean="0"/>
              <a:t>1427</a:t>
            </a:r>
            <a:endParaRPr lang="fr-FR" dirty="0"/>
          </a:p>
        </p:txBody>
      </p:sp>
      <p:pic>
        <p:nvPicPr>
          <p:cNvPr id="6" name="Espace réservé pour une image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4149" y="0"/>
            <a:ext cx="3990422" cy="6858000"/>
          </a:xfrm>
        </p:spPr>
      </p:pic>
    </p:spTree>
    <p:extLst>
      <p:ext uri="{BB962C8B-B14F-4D97-AF65-F5344CB8AC3E}">
        <p14:creationId xmlns:p14="http://schemas.microsoft.com/office/powerpoint/2010/main" val="3839909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96018" y="4006662"/>
            <a:ext cx="2834640" cy="1808922"/>
          </a:xfrm>
        </p:spPr>
        <p:txBody>
          <a:bodyPr>
            <a:normAutofit/>
          </a:bodyPr>
          <a:lstStyle/>
          <a:p>
            <a:r>
              <a:rPr lang="fr-FR" sz="2400" dirty="0" smtClean="0"/>
              <a:t>Les notes autographes </a:t>
            </a:r>
            <a:br>
              <a:rPr lang="fr-FR" sz="2400" dirty="0" smtClean="0"/>
            </a:br>
            <a:r>
              <a:rPr lang="fr-FR" sz="2400" dirty="0" smtClean="0"/>
              <a:t>de Pierre de Limoges, sociétaire du collège de Sorbonne , en 1260</a:t>
            </a:r>
            <a:endParaRPr lang="fr-FR" sz="2400" dirty="0"/>
          </a:p>
        </p:txBody>
      </p:sp>
      <p:sp>
        <p:nvSpPr>
          <p:cNvPr id="6" name="Espace réservé pour une image  5"/>
          <p:cNvSpPr>
            <a:spLocks noGrp="1"/>
          </p:cNvSpPr>
          <p:nvPr>
            <p:ph type="pic" idx="1"/>
          </p:nvPr>
        </p:nvSpPr>
        <p:spPr/>
      </p:sp>
      <p:sp>
        <p:nvSpPr>
          <p:cNvPr id="8" name="Espace réservé du texte 7"/>
          <p:cNvSpPr>
            <a:spLocks noGrp="1"/>
          </p:cNvSpPr>
          <p:nvPr>
            <p:ph type="body" sz="half" idx="2"/>
          </p:nvPr>
        </p:nvSpPr>
        <p:spPr>
          <a:xfrm>
            <a:off x="177800" y="1193800"/>
            <a:ext cx="3392844" cy="4621784"/>
          </a:xfrm>
        </p:spPr>
        <p:txBody>
          <a:bodyPr/>
          <a:lstStyle/>
          <a:p>
            <a:endParaRPr lang="fr-FR" dirty="0" smtClean="0"/>
          </a:p>
          <a:p>
            <a:endParaRPr lang="fr-FR" dirty="0"/>
          </a:p>
          <a:p>
            <a:endParaRPr lang="fr-FR" dirty="0" smtClean="0"/>
          </a:p>
          <a:p>
            <a:endParaRPr lang="fr-FR" dirty="0"/>
          </a:p>
          <a:p>
            <a:endParaRPr lang="fr-FR" dirty="0" smtClean="0"/>
          </a:p>
          <a:p>
            <a:endParaRPr lang="fr-FR" dirty="0"/>
          </a:p>
          <a:p>
            <a:endParaRPr lang="fr-FR" dirty="0"/>
          </a:p>
        </p:txBody>
      </p:sp>
      <p:pic>
        <p:nvPicPr>
          <p:cNvPr id="9" name="Image 8"/>
          <p:cNvPicPr>
            <a:picLocks noChangeAspect="1"/>
          </p:cNvPicPr>
          <p:nvPr/>
        </p:nvPicPr>
        <p:blipFill>
          <a:blip r:embed="rId3"/>
          <a:stretch>
            <a:fillRect/>
          </a:stretch>
        </p:blipFill>
        <p:spPr>
          <a:xfrm>
            <a:off x="-439351" y="-5207201"/>
            <a:ext cx="13070701" cy="17272402"/>
          </a:xfrm>
          <a:prstGeom prst="rect">
            <a:avLst/>
          </a:prstGeom>
        </p:spPr>
      </p:pic>
    </p:spTree>
    <p:extLst>
      <p:ext uri="{BB962C8B-B14F-4D97-AF65-F5344CB8AC3E}">
        <p14:creationId xmlns:p14="http://schemas.microsoft.com/office/powerpoint/2010/main" val="4283239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Cadr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20A820D0D8C542A72202DBD41D0B4C" ma:contentTypeVersion="19" ma:contentTypeDescription="Crée un document." ma:contentTypeScope="" ma:versionID="a925e3625f6dc57e2385a6b719c777e9">
  <xsd:schema xmlns:xsd="http://www.w3.org/2001/XMLSchema" xmlns:xs="http://www.w3.org/2001/XMLSchema" xmlns:p="http://schemas.microsoft.com/office/2006/metadata/properties" xmlns:ns2="afb8a5f0-3483-46a8-b7b0-7d35225284a8" xmlns:ns3="d09ee73f-07fa-4e1c-ab04-1e441971cfc4" targetNamespace="http://schemas.microsoft.com/office/2006/metadata/properties" ma:root="true" ma:fieldsID="3f2987d4c5b676590f593300654ee97e" ns2:_="" ns3:_="">
    <xsd:import namespace="afb8a5f0-3483-46a8-b7b0-7d35225284a8"/>
    <xsd:import namespace="d09ee73f-07fa-4e1c-ab04-1e441971cf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b8a5f0-3483-46a8-b7b0-7d35225284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52085e09-afeb-4586-9902-17148f2fea1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_Flow_SignoffStatus" ma:index="26" nillable="true" ma:displayName="État de validation" ma:internalName="_x00c9_tat_x0020_de_x0020_valida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9ee73f-07fa-4e1c-ab04-1e441971cfc4"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d71821f8-5151-40fa-af37-a9928d920077}" ma:internalName="TaxCatchAll" ma:showField="CatchAllData" ma:web="d09ee73f-07fa-4e1c-ab04-1e441971cf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afb8a5f0-3483-46a8-b7b0-7d35225284a8" xsi:nil="true"/>
    <TaxCatchAll xmlns="d09ee73f-07fa-4e1c-ab04-1e441971cfc4" xsi:nil="true"/>
    <lcf76f155ced4ddcb4097134ff3c332f xmlns="afb8a5f0-3483-46a8-b7b0-7d35225284a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380275A-D81D-427B-8A23-DAB725472513}"/>
</file>

<file path=customXml/itemProps2.xml><?xml version="1.0" encoding="utf-8"?>
<ds:datastoreItem xmlns:ds="http://schemas.openxmlformats.org/officeDocument/2006/customXml" ds:itemID="{CD6C50B2-9E95-401D-B44B-CE479467D9CE}"/>
</file>

<file path=customXml/itemProps3.xml><?xml version="1.0" encoding="utf-8"?>
<ds:datastoreItem xmlns:ds="http://schemas.openxmlformats.org/officeDocument/2006/customXml" ds:itemID="{1A6EDC45-EF18-46A8-907E-9FB2B57FDA21}"/>
</file>

<file path=docProps/app.xml><?xml version="1.0" encoding="utf-8"?>
<Properties xmlns="http://schemas.openxmlformats.org/officeDocument/2006/extended-properties" xmlns:vt="http://schemas.openxmlformats.org/officeDocument/2006/docPropsVTypes">
  <Template>TM03457475[[fn=Cadre]]</Template>
  <TotalTime>601</TotalTime>
  <Words>934</Words>
  <Application>Microsoft Office PowerPoint</Application>
  <PresentationFormat>Grand écran</PresentationFormat>
  <Paragraphs>93</Paragraphs>
  <Slides>18</Slides>
  <Notes>2</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18</vt:i4>
      </vt:variant>
    </vt:vector>
  </HeadingPairs>
  <TitlesOfParts>
    <vt:vector size="27" baseType="lpstr">
      <vt:lpstr>Arial</vt:lpstr>
      <vt:lpstr>Calibri</vt:lpstr>
      <vt:lpstr>Corbel</vt:lpstr>
      <vt:lpstr>DejaVu Sans</vt:lpstr>
      <vt:lpstr>Garamond</vt:lpstr>
      <vt:lpstr>Trebuchet MS</vt:lpstr>
      <vt:lpstr>Wingdings 2</vt:lpstr>
      <vt:lpstr>Cadre</vt:lpstr>
      <vt:lpstr>Thème Office</vt:lpstr>
      <vt:lpstr>Un art  de la communication  au Moyen Âge </vt:lpstr>
      <vt:lpstr>Présentation PowerPoint</vt:lpstr>
      <vt:lpstr>Présentation PowerPoint</vt:lpstr>
      <vt:lpstr>Une chaire à prêcher adossée au mur extérieur d’une église </vt:lpstr>
      <vt:lpstr>Prédicateurs en chaire  Thomas d’Aquin, dominicain  Berthold de Ratisbonne,  franciscain</vt:lpstr>
      <vt:lpstr>À gauche:  Robert de Sorbon (v. 1200-1274)                                             à droite:  Distribution  des sermons notés à l’audition   par Raoul de Châteauroux, sociétaire du collège  de la Sorbonne  (1272-1273)</vt:lpstr>
      <vt:lpstr>Présentation PowerPoint</vt:lpstr>
      <vt:lpstr>La prédication de Bernardin à Sienne 1427</vt:lpstr>
      <vt:lpstr>Les notes autographes  de Pierre de Limoges, sociétaire du collège de Sorbonne , en 1260</vt:lpstr>
      <vt:lpstr>Legimus quod lupus erat in villa.  Frater lupe, veni,  Dic culpam Et quasi genu Ecce lupum Date ad hostia sustentamentum </vt:lpstr>
      <vt:lpstr> </vt:lpstr>
      <vt:lpstr>Une distinction sur les propriétés de l’olivier</vt:lpstr>
      <vt:lpstr>Expurgate vetus fermentum, Christus Pascha nostrum immolatus est, itaque epulamur  (I Cor 5,7-8)</vt:lpstr>
      <vt:lpstr>Les auditeurs</vt:lpstr>
      <vt:lpstr>Présentation PowerPoint</vt:lpstr>
      <vt:lpstr>Présentation PowerPoint</vt:lpstr>
      <vt:lpstr>Jugement           dernier</vt:lpstr>
      <vt:lpstr> Jugement dernier  Chapelle Sixtine Michel Ange (v. 1536-1541)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art de la communication au Moyen Âge</dc:title>
  <dc:creator>Bériou</dc:creator>
  <cp:lastModifiedBy>Bériou</cp:lastModifiedBy>
  <cp:revision>46</cp:revision>
  <dcterms:created xsi:type="dcterms:W3CDTF">2020-01-09T16:12:17Z</dcterms:created>
  <dcterms:modified xsi:type="dcterms:W3CDTF">2022-11-11T10:05:09Z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0x010100C920A820D0D8C542A72202DBD41D0B4C</vt:lpwstr>
  </property>
</Properties>
</file>