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314" r:id="rId3"/>
    <p:sldId id="266" r:id="rId4"/>
    <p:sldId id="258" r:id="rId5"/>
    <p:sldId id="291" r:id="rId6"/>
    <p:sldId id="285" r:id="rId7"/>
    <p:sldId id="292" r:id="rId8"/>
    <p:sldId id="259" r:id="rId9"/>
    <p:sldId id="260" r:id="rId10"/>
    <p:sldId id="286" r:id="rId11"/>
    <p:sldId id="262" r:id="rId12"/>
    <p:sldId id="299" r:id="rId13"/>
    <p:sldId id="270" r:id="rId14"/>
    <p:sldId id="313" r:id="rId15"/>
    <p:sldId id="265" r:id="rId16"/>
    <p:sldId id="267" r:id="rId17"/>
    <p:sldId id="275" r:id="rId18"/>
    <p:sldId id="276" r:id="rId19"/>
    <p:sldId id="277" r:id="rId20"/>
    <p:sldId id="290" r:id="rId21"/>
    <p:sldId id="294" r:id="rId22"/>
    <p:sldId id="298" r:id="rId23"/>
    <p:sldId id="261" r:id="rId24"/>
    <p:sldId id="264" r:id="rId25"/>
    <p:sldId id="282" r:id="rId26"/>
    <p:sldId id="289" r:id="rId27"/>
    <p:sldId id="269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GIAIRE STAGE" initials="SS" lastIdx="2" clrIdx="0">
    <p:extLst>
      <p:ext uri="{19B8F6BF-5375-455C-9EA6-DF929625EA0E}">
        <p15:presenceInfo xmlns:p15="http://schemas.microsoft.com/office/powerpoint/2012/main" xmlns="" userId="S-1-5-21-2561086330-3004634929-3463723175-65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EB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96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ucco\Downloads\6-22-les-taux-d-inscription-des-bacheliers-dans-l-enseignement-sup-rieur-116836.xlsx" TargetMode="Externa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/>
      <c:doughnutChart>
        <c:varyColors val="1"/>
        <c:dLbls/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0.64759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xmlns="" id="{D57752D5-F211-369E-3921-AC66BA9D02D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2997799" cy="349940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0.17897</cdr:x>
      <cdr:y>0.6787</cdr:y>
    </cdr:from>
    <cdr:to>
      <cdr:x>0.59371</cdr:x>
      <cdr:y>0.83861</cdr:y>
    </cdr:to>
    <cdr:sp macro="" textlink="">
      <cdr:nvSpPr>
        <cdr:cNvPr id="6" name="ZoneTexte 5">
          <a:extLst xmlns:a="http://schemas.openxmlformats.org/drawingml/2006/main">
            <a:ext uri="{FF2B5EF4-FFF2-40B4-BE49-F238E27FC236}">
              <a16:creationId xmlns:a16="http://schemas.microsoft.com/office/drawing/2014/main" xmlns="" id="{1CC0262F-D227-A674-98D5-47DEFE6CAA51}"/>
            </a:ext>
          </a:extLst>
        </cdr:cNvPr>
        <cdr:cNvSpPr txBox="1"/>
      </cdr:nvSpPr>
      <cdr:spPr>
        <a:xfrm xmlns:a="http://schemas.openxmlformats.org/drawingml/2006/main">
          <a:off x="1522512" y="3667546"/>
          <a:ext cx="3528392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kern="1200" dirty="0"/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1T08:31:33.3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24575,'208'0'-1365,"-198"0"-5461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1T08:31:35.8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13 24575,'1'-1'0,"-1"1"0,1-1 0,-1 0 0,1 0 0,-1 1 0,1-1 0,-1 0 0,1 1 0,0-1 0,-1 1 0,1-1 0,0 1 0,0-1 0,-1 1 0,1 0 0,0-1 0,0 1 0,0 0 0,0-1 0,-1 1 0,1 0 0,0 0 0,0 0 0,0 0 0,0 0 0,1 0 0,30-1 0,-28 1 0,159 0-1365,-153 0-5461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27/03/2025</a:t>
            </a:fld>
            <a:endParaRPr lang="fr-BE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27/03/2025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27/03/2025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27/03/2025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27/03/2025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27/03/2025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27/03/2025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27/03/2025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27/03/2025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27/03/2025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27/03/2025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27/03/2025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50.png"/><Relationship Id="rId4" Type="http://schemas.openxmlformats.org/officeDocument/2006/relationships/customXml" Target="../ink/ink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49069"/>
            <a:ext cx="8229600" cy="1143000"/>
          </a:xfrm>
        </p:spPr>
        <p:txBody>
          <a:bodyPr>
            <a:noAutofit/>
          </a:bodyPr>
          <a:lstStyle/>
          <a:p>
            <a:r>
              <a:rPr lang="fr-FR" sz="3200" dirty="0"/>
              <a:t>Lycée Eugène Ionesco </a:t>
            </a:r>
            <a:br>
              <a:rPr lang="fr-FR" sz="3200" dirty="0"/>
            </a:br>
            <a:r>
              <a:rPr lang="fr-FR" sz="3200" dirty="0"/>
              <a:t> Présentation de la STI2D </a:t>
            </a:r>
            <a:br>
              <a:rPr lang="fr-FR" sz="3200" dirty="0"/>
            </a:br>
            <a:endParaRPr lang="fr-FR" sz="3200" dirty="0"/>
          </a:p>
        </p:txBody>
      </p:sp>
      <p:pic>
        <p:nvPicPr>
          <p:cNvPr id="4" name="Espace réservé du contenu 3" descr="ion-4_540_3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006" y="2348880"/>
            <a:ext cx="8613126" cy="4226812"/>
          </a:xfrm>
        </p:spPr>
      </p:pic>
      <p:pic>
        <p:nvPicPr>
          <p:cNvPr id="6" name="Picture 2" descr="Fichier:Logo Issy-les-Moulineaux.svg — Wikipé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116632"/>
            <a:ext cx="720080" cy="1152128"/>
          </a:xfrm>
          <a:prstGeom prst="rect">
            <a:avLst/>
          </a:prstGeom>
          <a:noFill/>
        </p:spPr>
      </p:pic>
      <p:pic>
        <p:nvPicPr>
          <p:cNvPr id="7" name="Picture 2" descr="Ruche NAH"/>
          <p:cNvPicPr>
            <a:picLocks noChangeAspect="1" noChangeArrowheads="1"/>
          </p:cNvPicPr>
          <p:nvPr/>
        </p:nvPicPr>
        <p:blipFill>
          <a:blip r:embed="rId4" cstate="print"/>
          <a:srcRect l="10537" t="9406" r="9852" b="6969"/>
          <a:stretch>
            <a:fillRect/>
          </a:stretch>
        </p:blipFill>
        <p:spPr bwMode="auto">
          <a:xfrm>
            <a:off x="6974517" y="1916832"/>
            <a:ext cx="1938215" cy="136815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51520" y="2348880"/>
            <a:ext cx="540060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Journée de l’orientation : le 26 mars 2025 à 14h00 – 16h00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1268760"/>
            <a:ext cx="468052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BAC TECHNOLOGIQUE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E0CE113-8DD9-4B65-7EF6-5E4F91146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673123" cy="11741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3619E5E-CAC4-A9DA-7042-F3297DB4FC57}"/>
              </a:ext>
            </a:extLst>
          </p:cNvPr>
          <p:cNvSpPr/>
          <p:nvPr/>
        </p:nvSpPr>
        <p:spPr>
          <a:xfrm>
            <a:off x="1677541" y="4005064"/>
            <a:ext cx="4175116" cy="228259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https://lyceeionesco.fr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A58E4631-C08E-4C10-0043-F8B098EC8D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589" t="24686" r="61144" b="45925"/>
          <a:stretch/>
        </p:blipFill>
        <p:spPr bwMode="auto">
          <a:xfrm>
            <a:off x="5852657" y="3573017"/>
            <a:ext cx="3038475" cy="3038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Quelles sont les modalités de l’enseignement technologique et scientifique ?</a:t>
            </a:r>
          </a:p>
        </p:txBody>
      </p:sp>
      <p:pic>
        <p:nvPicPr>
          <p:cNvPr id="15362" name="Picture 2" descr="Comment aborder la question de l'hybridation des MOOC ? | La révolution MOO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5517232"/>
            <a:ext cx="864096" cy="1152128"/>
          </a:xfrm>
          <a:prstGeom prst="rect">
            <a:avLst/>
          </a:prstGeom>
          <a:noFill/>
        </p:spPr>
      </p:pic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Comprendre les sciences par la technologie, par l’expérimentation, par l’observation et par les approches concrètes</a:t>
            </a:r>
          </a:p>
          <a:p>
            <a:endParaRPr lang="fr-FR" dirty="0"/>
          </a:p>
          <a:p>
            <a:r>
              <a:rPr lang="fr-FR" sz="4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Pour faire simple de« la pratique » à « la théorie »</a:t>
            </a:r>
            <a:endParaRPr lang="fr-FR"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Quelles sont les modalités de l’enseignement technologique et scientifique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fr-FR" dirty="0"/>
          </a:p>
          <a:p>
            <a:pPr algn="just">
              <a:buNone/>
            </a:pPr>
            <a:r>
              <a:rPr lang="fr-FR" dirty="0"/>
              <a:t>Les programmes </a:t>
            </a:r>
            <a:r>
              <a:rPr lang="fr-FR" b="1" dirty="0"/>
              <a:t>de</a:t>
            </a:r>
            <a:r>
              <a:rPr lang="fr-FR" dirty="0"/>
              <a:t> </a:t>
            </a:r>
            <a:r>
              <a:rPr lang="fr-FR" b="1" dirty="0"/>
              <a:t>mathématiques </a:t>
            </a:r>
            <a:r>
              <a:rPr lang="fr-FR" dirty="0"/>
              <a:t>et </a:t>
            </a:r>
            <a:r>
              <a:rPr lang="fr-FR" b="1" dirty="0"/>
              <a:t>de physique-chimie</a:t>
            </a:r>
            <a:r>
              <a:rPr lang="fr-FR" dirty="0"/>
              <a:t> </a:t>
            </a:r>
            <a:r>
              <a:rPr lang="fr-FR" u="sng" dirty="0"/>
              <a:t>sont adaptés pour donner les outils scientifiques nécessaires aux enseignements technologiques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contenu-car-ma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327" y="4356559"/>
            <a:ext cx="3143593" cy="2096777"/>
          </a:xfrm>
          <a:prstGeom prst="rect">
            <a:avLst/>
          </a:prstGeom>
        </p:spPr>
      </p:pic>
      <p:pic>
        <p:nvPicPr>
          <p:cNvPr id="7" name="Picture 2" descr="Image associ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7028" y="4218342"/>
            <a:ext cx="1783164" cy="2307002"/>
          </a:xfrm>
          <a:prstGeom prst="rect">
            <a:avLst/>
          </a:prstGeom>
          <a:noFill/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D8632D8-BDC5-4BAB-AFAA-612A2040D9C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501008"/>
            <a:ext cx="2393555" cy="10213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Quelles sont les modalités de l’enseignement technologique et scientifique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83568" y="2132856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fr-FR" sz="2000" b="1" dirty="0"/>
              <a:t>Une approche STEM : </a:t>
            </a:r>
          </a:p>
          <a:p>
            <a:pPr marL="444500" indent="0" algn="just" fontAlgn="auto">
              <a:spcAft>
                <a:spcPts val="0"/>
              </a:spcAft>
              <a:buNone/>
            </a:pP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Sciences, Technologie, Ingénierie et Mathématiques dans une approche interdisciplinaire basée sur des applications du monde réel</a:t>
            </a:r>
          </a:p>
        </p:txBody>
      </p:sp>
      <p:pic>
        <p:nvPicPr>
          <p:cNvPr id="13314" name="Picture 2" descr="Stem education Vectors &amp; Illustrations for Free Download |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212976"/>
            <a:ext cx="5962650" cy="3371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Quelles sont les matières ?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1800" dirty="0"/>
              <a:t>Une bonne partie de l’enseignement se déroule en effectif réduit notamment dans les enseignements scientifiques et technologiques.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36615" t="24880" r="17081" b="13801"/>
          <a:stretch>
            <a:fillRect/>
          </a:stretch>
        </p:blipFill>
        <p:spPr bwMode="auto">
          <a:xfrm>
            <a:off x="1886744" y="2348880"/>
            <a:ext cx="570342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31413" y="2852936"/>
            <a:ext cx="8445655" cy="856791"/>
          </a:xfrm>
        </p:spPr>
        <p:txBody>
          <a:bodyPr>
            <a:norm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1" name="CustomShape 2"/>
          <p:cNvSpPr/>
          <p:nvPr/>
        </p:nvSpPr>
        <p:spPr>
          <a:xfrm>
            <a:off x="395536" y="2132856"/>
            <a:ext cx="8021520" cy="401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1600" b="0" strike="noStrike" spc="-1" dirty="0">
              <a:latin typeface="Gill Sans"/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179512" y="332656"/>
            <a:ext cx="8689680" cy="60588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txBody>
          <a:bodyPr lIns="137160" tIns="137160" rIns="137160" bIns="13716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100" b="0" strike="noStrike" spc="-1" dirty="0">
                <a:solidFill>
                  <a:srgbClr val="262626"/>
                </a:solidFill>
                <a:latin typeface="Gill Sans"/>
                <a:ea typeface="Gill Sans"/>
              </a:rPr>
              <a:t>DÉTAIL DU CALCUL DU BACCALAURÉAT</a:t>
            </a:r>
            <a:endParaRPr lang="fr-FR" sz="21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2"/>
          <p:cNvPicPr/>
          <p:nvPr/>
        </p:nvPicPr>
        <p:blipFill>
          <a:blip r:embed="rId2" cstate="print"/>
          <a:srcRect l="21364" t="32457" r="22259" b="8680"/>
          <a:stretch/>
        </p:blipFill>
        <p:spPr>
          <a:xfrm>
            <a:off x="755576" y="1844824"/>
            <a:ext cx="7920880" cy="4464496"/>
          </a:xfrm>
          <a:prstGeom prst="rect">
            <a:avLst/>
          </a:prstGeom>
          <a:ln w="9360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1AFA92C-6C04-2C7E-5A86-04CAEEBC48E9}"/>
              </a:ext>
            </a:extLst>
          </p:cNvPr>
          <p:cNvSpPr/>
          <p:nvPr/>
        </p:nvSpPr>
        <p:spPr>
          <a:xfrm>
            <a:off x="7524328" y="2852936"/>
            <a:ext cx="792088" cy="2160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Fin Juin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Quelles sont les modalités de l’enseignement technologique et scientifique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fr-FR" dirty="0"/>
          </a:p>
          <a:p>
            <a:pPr algn="just">
              <a:buNone/>
            </a:pPr>
            <a:r>
              <a:rPr lang="fr-FR" dirty="0"/>
              <a:t>En classe de première : 12 h d’enseignement transversal dont un projet de 36 h (pluri-technologique au troisième trimestre)</a:t>
            </a:r>
          </a:p>
          <a:p>
            <a:pPr algn="just">
              <a:buNone/>
            </a:pPr>
            <a:endParaRPr lang="fr-FR" dirty="0"/>
          </a:p>
          <a:p>
            <a:pPr algn="just">
              <a:buNone/>
            </a:pPr>
            <a:r>
              <a:rPr lang="fr-FR" dirty="0"/>
              <a:t>En classe de terminale : 12 h (enseignement transversal + enseignement de spécialité) dont un projet de 72 h (pluri-technologique au troisième trimestre)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Quels sont les enseignements spécifiques en terminale ?</a:t>
            </a:r>
          </a:p>
        </p:txBody>
      </p:sp>
      <p:pic>
        <p:nvPicPr>
          <p:cNvPr id="4" name="Espace réservé du contenu 3" descr="STI2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0275"/>
            <a:ext cx="8229600" cy="4623369"/>
          </a:xfrm>
        </p:spPr>
      </p:pic>
      <p:pic>
        <p:nvPicPr>
          <p:cNvPr id="5" name="Picture 2" descr="Image associé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4214" y="4714884"/>
            <a:ext cx="1749752" cy="1304080"/>
          </a:xfrm>
          <a:prstGeom prst="rect">
            <a:avLst/>
          </a:prstGeom>
          <a:noFill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676E5724-0D09-427E-AD26-01A62B0A8788}"/>
              </a:ext>
            </a:extLst>
          </p:cNvPr>
          <p:cNvSpPr txBox="1"/>
          <p:nvPr/>
        </p:nvSpPr>
        <p:spPr>
          <a:xfrm>
            <a:off x="2627784" y="1520275"/>
            <a:ext cx="5616624" cy="5760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757179" y="1595749"/>
            <a:ext cx="27363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Pas enseigné au lycée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L’Enseignement de spécialité à choisir pour la Terminale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SIN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(Systèmes d’Information Numérique)</a:t>
            </a:r>
            <a:r>
              <a:rPr lang="fr-FR" dirty="0">
                <a:latin typeface="Calibri" pitchFamily="34" charset="0"/>
                <a:cs typeface="Calibri" pitchFamily="34" charset="0"/>
              </a:rPr>
              <a:t/>
            </a:r>
            <a:br>
              <a:rPr lang="fr-FR" dirty="0">
                <a:latin typeface="Calibri" pitchFamily="34" charset="0"/>
                <a:cs typeface="Calibri" pitchFamily="34" charset="0"/>
              </a:rPr>
            </a:br>
            <a:r>
              <a:rPr lang="fr-FR" dirty="0">
                <a:latin typeface="Calibri" pitchFamily="34" charset="0"/>
                <a:cs typeface="Calibri" pitchFamily="34" charset="0"/>
              </a:rPr>
              <a:t>La spécialité explore :</a:t>
            </a:r>
            <a:r>
              <a:rPr lang="fr-FR" b="1" dirty="0">
                <a:latin typeface="Calibri" pitchFamily="34" charset="0"/>
                <a:cs typeface="Calibri" pitchFamily="34" charset="0"/>
              </a:rPr>
              <a:t/>
            </a:r>
            <a:br>
              <a:rPr lang="fr-FR" b="1" dirty="0">
                <a:latin typeface="Calibri" pitchFamily="34" charset="0"/>
                <a:cs typeface="Calibri" pitchFamily="34" charset="0"/>
              </a:rPr>
            </a:br>
            <a:r>
              <a:rPr lang="fr-FR" b="1" dirty="0">
                <a:latin typeface="Calibri" pitchFamily="34" charset="0"/>
                <a:cs typeface="Calibri" pitchFamily="34" charset="0"/>
              </a:rPr>
              <a:t>• l’acquisition,</a:t>
            </a:r>
            <a:br>
              <a:rPr lang="fr-FR" b="1" dirty="0">
                <a:latin typeface="Calibri" pitchFamily="34" charset="0"/>
                <a:cs typeface="Calibri" pitchFamily="34" charset="0"/>
              </a:rPr>
            </a:br>
            <a:r>
              <a:rPr lang="fr-FR" b="1" dirty="0">
                <a:latin typeface="Calibri" pitchFamily="34" charset="0"/>
                <a:cs typeface="Calibri" pitchFamily="34" charset="0"/>
              </a:rPr>
              <a:t>• le traitement,</a:t>
            </a:r>
            <a:br>
              <a:rPr lang="fr-FR" b="1" dirty="0">
                <a:latin typeface="Calibri" pitchFamily="34" charset="0"/>
                <a:cs typeface="Calibri" pitchFamily="34" charset="0"/>
              </a:rPr>
            </a:br>
            <a:r>
              <a:rPr lang="fr-FR" b="1" dirty="0">
                <a:latin typeface="Calibri" pitchFamily="34" charset="0"/>
                <a:cs typeface="Calibri" pitchFamily="34" charset="0"/>
              </a:rPr>
              <a:t>• le transport,</a:t>
            </a:r>
            <a:br>
              <a:rPr lang="fr-FR" b="1" dirty="0">
                <a:latin typeface="Calibri" pitchFamily="34" charset="0"/>
                <a:cs typeface="Calibri" pitchFamily="34" charset="0"/>
              </a:rPr>
            </a:br>
            <a:r>
              <a:rPr lang="fr-FR" b="1" dirty="0">
                <a:latin typeface="Calibri" pitchFamily="34" charset="0"/>
                <a:cs typeface="Calibri" pitchFamily="34" charset="0"/>
              </a:rPr>
              <a:t>• la gestion,</a:t>
            </a:r>
            <a:br>
              <a:rPr lang="fr-FR" b="1" dirty="0">
                <a:latin typeface="Calibri" pitchFamily="34" charset="0"/>
                <a:cs typeface="Calibri" pitchFamily="34" charset="0"/>
              </a:rPr>
            </a:br>
            <a:r>
              <a:rPr lang="fr-FR" b="1" dirty="0">
                <a:latin typeface="Calibri" pitchFamily="34" charset="0"/>
                <a:cs typeface="Calibri" pitchFamily="34" charset="0"/>
              </a:rPr>
              <a:t>• la restitution de l’information….</a:t>
            </a:r>
          </a:p>
          <a:p>
            <a:endParaRPr lang="fr-FR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fr-FR" dirty="0">
                <a:latin typeface="Calibri" pitchFamily="34" charset="0"/>
                <a:cs typeface="Calibri" pitchFamily="34" charset="0"/>
              </a:rPr>
              <a:t>Elle permet d’appréhender : </a:t>
            </a:r>
          </a:p>
          <a:p>
            <a:pPr algn="just">
              <a:buNone/>
            </a:pPr>
            <a:r>
              <a:rPr lang="fr-FR" dirty="0">
                <a:latin typeface="Calibri" pitchFamily="34" charset="0"/>
                <a:cs typeface="Calibri" pitchFamily="34" charset="0"/>
              </a:rPr>
              <a:t>la commande des systèmes, </a:t>
            </a:r>
          </a:p>
          <a:p>
            <a:pPr algn="just">
              <a:buNone/>
            </a:pPr>
            <a:r>
              <a:rPr lang="fr-FR" dirty="0">
                <a:latin typeface="Calibri" pitchFamily="34" charset="0"/>
                <a:cs typeface="Calibri" pitchFamily="34" charset="0"/>
              </a:rPr>
              <a:t>les réseaux informatiques, </a:t>
            </a:r>
          </a:p>
          <a:p>
            <a:pPr algn="just">
              <a:buNone/>
            </a:pPr>
            <a:r>
              <a:rPr lang="fr-FR" dirty="0">
                <a:latin typeface="Calibri" pitchFamily="34" charset="0"/>
                <a:cs typeface="Calibri" pitchFamily="34" charset="0"/>
              </a:rPr>
              <a:t>les télécommunications, </a:t>
            </a:r>
          </a:p>
          <a:p>
            <a:pPr algn="just">
              <a:buNone/>
            </a:pPr>
            <a:r>
              <a:rPr lang="fr-FR" dirty="0">
                <a:latin typeface="Calibri" pitchFamily="34" charset="0"/>
                <a:cs typeface="Calibri" pitchFamily="34" charset="0"/>
              </a:rPr>
              <a:t>les modules d’acquisition et de diffusion de l’information….</a:t>
            </a:r>
          </a:p>
          <a:p>
            <a:endParaRPr lang="fr-FR" dirty="0"/>
          </a:p>
        </p:txBody>
      </p:sp>
      <p:pic>
        <p:nvPicPr>
          <p:cNvPr id="4" name="Image2" descr="Résultat de recherche d'images pour &quot;sti2d sin&quot;"/>
          <p:cNvPicPr/>
          <p:nvPr/>
        </p:nvPicPr>
        <p:blipFill>
          <a:blip r:embed="rId2" cstate="print"/>
          <a:srcRect l="715" r="1717"/>
          <a:stretch>
            <a:fillRect/>
          </a:stretch>
        </p:blipFill>
        <p:spPr bwMode="auto">
          <a:xfrm>
            <a:off x="5775884" y="1986214"/>
            <a:ext cx="3384376" cy="2304256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99992" y="2492896"/>
            <a:ext cx="1008112" cy="864096"/>
          </a:xfrm>
          <a:prstGeom prst="rect">
            <a:avLst/>
          </a:prstGeom>
        </p:spPr>
      </p:pic>
      <p:pic>
        <p:nvPicPr>
          <p:cNvPr id="8" name="Image 7" descr="51rmayrbsPL._AC_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19872" y="2636912"/>
            <a:ext cx="912603" cy="56934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L’Enseignement de spécialité à choisir pour la Terminale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EE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(Energie et Environnement)</a:t>
            </a:r>
            <a:r>
              <a:rPr lang="fr-FR" dirty="0">
                <a:latin typeface="Calibri" pitchFamily="34" charset="0"/>
                <a:cs typeface="Calibri" pitchFamily="34" charset="0"/>
              </a:rPr>
              <a:t/>
            </a:r>
            <a:br>
              <a:rPr lang="fr-FR" dirty="0">
                <a:latin typeface="Calibri" pitchFamily="34" charset="0"/>
                <a:cs typeface="Calibri" pitchFamily="34" charset="0"/>
              </a:rPr>
            </a:br>
            <a:r>
              <a:rPr lang="fr-FR" dirty="0">
                <a:latin typeface="Calibri" pitchFamily="34" charset="0"/>
                <a:cs typeface="Calibri" pitchFamily="34" charset="0"/>
              </a:rPr>
              <a:t>La spécialité explore :</a:t>
            </a:r>
            <a:r>
              <a:rPr lang="fr-FR" b="1" dirty="0">
                <a:latin typeface="Calibri" pitchFamily="34" charset="0"/>
                <a:cs typeface="Calibri" pitchFamily="34" charset="0"/>
              </a:rPr>
              <a:t/>
            </a:r>
            <a:br>
              <a:rPr lang="fr-FR" b="1" dirty="0">
                <a:latin typeface="Calibri" pitchFamily="34" charset="0"/>
                <a:cs typeface="Calibri" pitchFamily="34" charset="0"/>
              </a:rPr>
            </a:br>
            <a:r>
              <a:rPr lang="fr-FR" b="1" dirty="0">
                <a:latin typeface="Calibri" pitchFamily="34" charset="0"/>
                <a:cs typeface="Calibri" pitchFamily="34" charset="0"/>
              </a:rPr>
              <a:t>• la gestion,</a:t>
            </a:r>
            <a:br>
              <a:rPr lang="fr-FR" b="1" dirty="0">
                <a:latin typeface="Calibri" pitchFamily="34" charset="0"/>
                <a:cs typeface="Calibri" pitchFamily="34" charset="0"/>
              </a:rPr>
            </a:br>
            <a:r>
              <a:rPr lang="fr-FR" b="1" dirty="0">
                <a:latin typeface="Calibri" pitchFamily="34" charset="0"/>
                <a:cs typeface="Calibri" pitchFamily="34" charset="0"/>
              </a:rPr>
              <a:t>• le transport,</a:t>
            </a:r>
            <a:br>
              <a:rPr lang="fr-FR" b="1" dirty="0">
                <a:latin typeface="Calibri" pitchFamily="34" charset="0"/>
                <a:cs typeface="Calibri" pitchFamily="34" charset="0"/>
              </a:rPr>
            </a:br>
            <a:r>
              <a:rPr lang="fr-FR" b="1" dirty="0">
                <a:latin typeface="Calibri" pitchFamily="34" charset="0"/>
                <a:cs typeface="Calibri" pitchFamily="34" charset="0"/>
              </a:rPr>
              <a:t>• la distribution,</a:t>
            </a:r>
            <a:br>
              <a:rPr lang="fr-FR" b="1" dirty="0">
                <a:latin typeface="Calibri" pitchFamily="34" charset="0"/>
                <a:cs typeface="Calibri" pitchFamily="34" charset="0"/>
              </a:rPr>
            </a:br>
            <a:r>
              <a:rPr lang="fr-FR" b="1" dirty="0">
                <a:latin typeface="Calibri" pitchFamily="34" charset="0"/>
                <a:cs typeface="Calibri" pitchFamily="34" charset="0"/>
              </a:rPr>
              <a:t>• l'utilisation de l'énergie….</a:t>
            </a:r>
          </a:p>
          <a:p>
            <a:endParaRPr lang="fr-FR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fr-FR" dirty="0">
                <a:latin typeface="Calibri" pitchFamily="34" charset="0"/>
                <a:cs typeface="Calibri" pitchFamily="34" charset="0"/>
              </a:rPr>
              <a:t>Elle permet d’ appréhender : </a:t>
            </a:r>
          </a:p>
          <a:p>
            <a:pPr algn="just">
              <a:buNone/>
            </a:pPr>
            <a:r>
              <a:rPr lang="fr-FR" dirty="0">
                <a:latin typeface="Calibri" pitchFamily="34" charset="0"/>
                <a:cs typeface="Calibri" pitchFamily="34" charset="0"/>
              </a:rPr>
              <a:t>l'efficacité énergétique, </a:t>
            </a:r>
          </a:p>
          <a:p>
            <a:pPr algn="just">
              <a:buNone/>
            </a:pPr>
            <a:r>
              <a:rPr lang="fr-FR" dirty="0">
                <a:latin typeface="Calibri" pitchFamily="34" charset="0"/>
                <a:cs typeface="Calibri" pitchFamily="34" charset="0"/>
              </a:rPr>
              <a:t>les réseaux d’énergie connectés et intelligents, </a:t>
            </a:r>
          </a:p>
          <a:p>
            <a:pPr algn="just">
              <a:buNone/>
            </a:pPr>
            <a:r>
              <a:rPr lang="fr-FR" dirty="0">
                <a:latin typeface="Calibri" pitchFamily="34" charset="0"/>
                <a:cs typeface="Calibri" pitchFamily="34" charset="0"/>
              </a:rPr>
              <a:t>les énergies du futur, </a:t>
            </a:r>
          </a:p>
          <a:p>
            <a:pPr algn="just">
              <a:buNone/>
            </a:pPr>
            <a:r>
              <a:rPr lang="fr-FR" dirty="0">
                <a:latin typeface="Calibri" pitchFamily="34" charset="0"/>
                <a:cs typeface="Calibri" pitchFamily="34" charset="0"/>
              </a:rPr>
              <a:t>les transports alternatifs, </a:t>
            </a:r>
          </a:p>
          <a:p>
            <a:pPr algn="just">
              <a:buNone/>
            </a:pPr>
            <a:r>
              <a:rPr lang="fr-FR" dirty="0">
                <a:latin typeface="Calibri" pitchFamily="34" charset="0"/>
                <a:cs typeface="Calibri" pitchFamily="34" charset="0"/>
              </a:rPr>
              <a:t>le contrôle et la gestion de l’habitat, </a:t>
            </a:r>
          </a:p>
          <a:p>
            <a:pPr algn="just">
              <a:buNone/>
            </a:pPr>
            <a:r>
              <a:rPr lang="fr-FR" dirty="0">
                <a:latin typeface="Calibri" pitchFamily="34" charset="0"/>
                <a:cs typeface="Calibri" pitchFamily="34" charset="0"/>
              </a:rPr>
              <a:t>l’innovation des services…</a:t>
            </a:r>
          </a:p>
          <a:p>
            <a:endParaRPr lang="fr-FR" dirty="0"/>
          </a:p>
        </p:txBody>
      </p:sp>
      <p:pic>
        <p:nvPicPr>
          <p:cNvPr id="4" name="Image 3" descr="Résultat de recherche d'images pour &quot;sti2d energie environnement&quot;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23928" y="1916832"/>
            <a:ext cx="1296144" cy="936104"/>
          </a:xfrm>
          <a:prstGeom prst="rect">
            <a:avLst/>
          </a:prstGeom>
        </p:spPr>
      </p:pic>
      <p:pic>
        <p:nvPicPr>
          <p:cNvPr id="5" name="Image 4" descr="kid571897.jpg"/>
          <p:cNvPicPr>
            <a:picLocks noChangeAspect="1"/>
          </p:cNvPicPr>
          <p:nvPr/>
        </p:nvPicPr>
        <p:blipFill>
          <a:blip r:embed="rId3" cstate="print"/>
          <a:srcRect l="24871" r="24885"/>
          <a:stretch>
            <a:fillRect/>
          </a:stretch>
        </p:blipFill>
        <p:spPr>
          <a:xfrm>
            <a:off x="323528" y="2204864"/>
            <a:ext cx="593552" cy="908720"/>
          </a:xfrm>
          <a:prstGeom prst="rect">
            <a:avLst/>
          </a:prstGeom>
        </p:spPr>
      </p:pic>
      <p:pic>
        <p:nvPicPr>
          <p:cNvPr id="6" name="Image 5" descr="Résultat de recherche d'images pour &quot;Voiture électrique du future sti2d&quot;"/>
          <p:cNvPicPr/>
          <p:nvPr/>
        </p:nvPicPr>
        <p:blipFill>
          <a:blip r:embed="rId4" cstate="print"/>
          <a:srcRect l="51042" t="9735" b="43215"/>
          <a:stretch>
            <a:fillRect/>
          </a:stretch>
        </p:blipFill>
        <p:spPr bwMode="auto">
          <a:xfrm>
            <a:off x="6804248" y="4725144"/>
            <a:ext cx="1711932" cy="102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E2-1e7b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8974" y="1628489"/>
            <a:ext cx="3647522" cy="252059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xmlns="" id="{CCF4392E-F6A6-D74D-E17B-9F2438240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L’Enseignement de spécialité à choisir pour la Terminale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xmlns="" id="{6DFAAF02-4760-C5FF-297F-D5512B55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ITEC (Innovation Technologique </a:t>
            </a:r>
          </a:p>
          <a:p>
            <a:pPr>
              <a:buNone/>
            </a:pP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	et Eco-Conception)</a:t>
            </a:r>
            <a:r>
              <a:rPr lang="fr-FR" dirty="0">
                <a:latin typeface="Calibri" pitchFamily="34" charset="0"/>
                <a:cs typeface="Calibri" pitchFamily="34" charset="0"/>
              </a:rPr>
              <a:t/>
            </a:r>
            <a:br>
              <a:rPr lang="fr-FR" dirty="0">
                <a:latin typeface="Calibri" pitchFamily="34" charset="0"/>
                <a:cs typeface="Calibri" pitchFamily="34" charset="0"/>
              </a:rPr>
            </a:br>
            <a:r>
              <a:rPr lang="fr-FR" dirty="0">
                <a:latin typeface="Calibri" pitchFamily="34" charset="0"/>
                <a:cs typeface="Calibri" pitchFamily="34" charset="0"/>
              </a:rPr>
              <a:t>La spécialité explore :</a:t>
            </a:r>
            <a:r>
              <a:rPr lang="fr-FR" b="1" dirty="0">
                <a:latin typeface="Calibri" pitchFamily="34" charset="0"/>
                <a:cs typeface="Calibri" pitchFamily="34" charset="0"/>
              </a:rPr>
              <a:t/>
            </a:r>
            <a:br>
              <a:rPr lang="fr-FR" b="1" dirty="0">
                <a:latin typeface="Calibri" pitchFamily="34" charset="0"/>
                <a:cs typeface="Calibri" pitchFamily="34" charset="0"/>
              </a:rPr>
            </a:br>
            <a:r>
              <a:rPr lang="fr-FR" b="1" dirty="0">
                <a:latin typeface="Calibri" pitchFamily="34" charset="0"/>
                <a:cs typeface="Calibri" pitchFamily="34" charset="0"/>
              </a:rPr>
              <a:t>•</a:t>
            </a:r>
            <a:r>
              <a:rPr lang="fr-FR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b="1" dirty="0">
                <a:latin typeface="Calibri" pitchFamily="34" charset="0"/>
                <a:cs typeface="Calibri" pitchFamily="34" charset="0"/>
              </a:rPr>
              <a:t>des</a:t>
            </a:r>
            <a:r>
              <a:rPr lang="fr-FR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b="1" dirty="0">
                <a:latin typeface="Calibri" pitchFamily="34" charset="0"/>
                <a:cs typeface="Calibri" pitchFamily="34" charset="0"/>
              </a:rPr>
              <a:t>solutions techniques innovantes </a:t>
            </a:r>
          </a:p>
          <a:p>
            <a:pPr>
              <a:buNone/>
            </a:pPr>
            <a:r>
              <a:rPr lang="fr-FR" b="1" dirty="0">
                <a:latin typeface="Calibri" pitchFamily="34" charset="0"/>
                <a:cs typeface="Calibri" pitchFamily="34" charset="0"/>
              </a:rPr>
              <a:t>	(pour les produits manufacturés),</a:t>
            </a:r>
            <a:br>
              <a:rPr lang="fr-FR" b="1" dirty="0">
                <a:latin typeface="Calibri" pitchFamily="34" charset="0"/>
                <a:cs typeface="Calibri" pitchFamily="34" charset="0"/>
              </a:rPr>
            </a:br>
            <a:r>
              <a:rPr lang="fr-FR" b="1" dirty="0">
                <a:latin typeface="Calibri" pitchFamily="34" charset="0"/>
                <a:cs typeface="Calibri" pitchFamily="34" charset="0"/>
              </a:rPr>
              <a:t>• le design,</a:t>
            </a:r>
            <a:br>
              <a:rPr lang="fr-FR" b="1" dirty="0">
                <a:latin typeface="Calibri" pitchFamily="34" charset="0"/>
                <a:cs typeface="Calibri" pitchFamily="34" charset="0"/>
              </a:rPr>
            </a:br>
            <a:r>
              <a:rPr lang="fr-FR" b="1" dirty="0">
                <a:latin typeface="Calibri" pitchFamily="34" charset="0"/>
                <a:cs typeface="Calibri" pitchFamily="34" charset="0"/>
              </a:rPr>
              <a:t>• l’ ergonomie,</a:t>
            </a:r>
            <a:br>
              <a:rPr lang="fr-FR" b="1" dirty="0">
                <a:latin typeface="Calibri" pitchFamily="34" charset="0"/>
                <a:cs typeface="Calibri" pitchFamily="34" charset="0"/>
              </a:rPr>
            </a:br>
            <a:r>
              <a:rPr lang="fr-FR" dirty="0">
                <a:latin typeface="Calibri" pitchFamily="34" charset="0"/>
                <a:cs typeface="Calibri" pitchFamily="34" charset="0"/>
              </a:rPr>
              <a:t>• </a:t>
            </a:r>
            <a:r>
              <a:rPr lang="fr-FR" b="1" dirty="0">
                <a:latin typeface="Calibri" pitchFamily="34" charset="0"/>
                <a:cs typeface="Calibri" pitchFamily="34" charset="0"/>
              </a:rPr>
              <a:t>l’éco conception et l’intégration</a:t>
            </a:r>
          </a:p>
          <a:p>
            <a:pPr>
              <a:buNone/>
            </a:pPr>
            <a:endParaRPr lang="fr-FR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fr-FR" dirty="0">
                <a:latin typeface="Calibri" pitchFamily="34" charset="0"/>
                <a:cs typeface="Calibri" pitchFamily="34" charset="0"/>
              </a:rPr>
              <a:t>Elle permet </a:t>
            </a:r>
            <a:r>
              <a:rPr lang="fr-FR" b="1" dirty="0">
                <a:latin typeface="Calibri" pitchFamily="34" charset="0"/>
                <a:cs typeface="Calibri" pitchFamily="34" charset="0"/>
              </a:rPr>
              <a:t>de rechercher des solutions constructives innovantes </a:t>
            </a:r>
            <a:r>
              <a:rPr lang="fr-FR" dirty="0">
                <a:latin typeface="Calibri" pitchFamily="34" charset="0"/>
                <a:cs typeface="Calibri" pitchFamily="34" charset="0"/>
              </a:rPr>
              <a:t>relatives aux structures matérielles des produits en intégrant toutes les dimensions de la compétitivité industrielle. Cette spécialité apporte les compétences nécessaires à l’analyse, la conception et l’intégration dans son environnement d’un produit.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FE2E91A2-B7F1-0A78-5919-B8175C38A5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371" y="5733256"/>
            <a:ext cx="1440160" cy="108012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C0E41282-9E32-AA95-2D41-8AC823C7C9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9702" y="5733256"/>
            <a:ext cx="1440160" cy="1080120"/>
          </a:xfrm>
          <a:prstGeom prst="rect">
            <a:avLst/>
          </a:prstGeom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xmlns="" id="{250338C3-35D5-7C86-52FE-8BDBE47AA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5638634"/>
            <a:ext cx="2376264" cy="1177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 20" descr="Screen RDM FIbre de carbone.JPG">
            <a:extLst>
              <a:ext uri="{FF2B5EF4-FFF2-40B4-BE49-F238E27FC236}">
                <a16:creationId xmlns:a16="http://schemas.microsoft.com/office/drawing/2014/main" xmlns="" id="{B12AB7DB-893A-5D24-074C-5BC2BE60D2D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60904" y="1484784"/>
            <a:ext cx="3519608" cy="2079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4276281-2868-41C9-DB82-E03A117F0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C6DFDFD-B97C-B493-899C-C5FC8C799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069"/>
            <a:ext cx="8229600" cy="1143000"/>
          </a:xfrm>
        </p:spPr>
        <p:txBody>
          <a:bodyPr>
            <a:noAutofit/>
          </a:bodyPr>
          <a:lstStyle/>
          <a:p>
            <a:r>
              <a:rPr lang="fr-FR" sz="3200" dirty="0"/>
              <a:t>Lycée Eugène Ionesco </a:t>
            </a:r>
            <a:br>
              <a:rPr lang="fr-FR" sz="3200" dirty="0"/>
            </a:br>
            <a:r>
              <a:rPr lang="fr-FR" sz="3200" dirty="0"/>
              <a:t> Présentation de la STI2D </a:t>
            </a:r>
            <a:br>
              <a:rPr lang="fr-FR" sz="3200" dirty="0"/>
            </a:br>
            <a:endParaRPr lang="fr-FR" sz="3200" dirty="0"/>
          </a:p>
        </p:txBody>
      </p:sp>
      <p:pic>
        <p:nvPicPr>
          <p:cNvPr id="6" name="Picture 2" descr="Fichier:Logo Issy-les-Moulineaux.svg — Wikipédia">
            <a:extLst>
              <a:ext uri="{FF2B5EF4-FFF2-40B4-BE49-F238E27FC236}">
                <a16:creationId xmlns:a16="http://schemas.microsoft.com/office/drawing/2014/main" xmlns="" id="{4CAB8EE5-05AF-2469-7BA6-D0FC107EF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16632"/>
            <a:ext cx="720080" cy="1152128"/>
          </a:xfrm>
          <a:prstGeom prst="rect">
            <a:avLst/>
          </a:prstGeom>
          <a:noFill/>
        </p:spPr>
      </p:pic>
      <p:pic>
        <p:nvPicPr>
          <p:cNvPr id="7" name="Picture 2" descr="Ruche NAH">
            <a:extLst>
              <a:ext uri="{FF2B5EF4-FFF2-40B4-BE49-F238E27FC236}">
                <a16:creationId xmlns:a16="http://schemas.microsoft.com/office/drawing/2014/main" xmlns="" id="{3230D19E-E101-8E5D-82CA-0473A1BF0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0537" t="9406" r="9852" b="6969"/>
          <a:stretch>
            <a:fillRect/>
          </a:stretch>
        </p:blipFill>
        <p:spPr bwMode="auto">
          <a:xfrm>
            <a:off x="6974517" y="1916832"/>
            <a:ext cx="1938215" cy="1368152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D59CFD5-7D06-57A3-EA40-6DC8F500A857}"/>
              </a:ext>
            </a:extLst>
          </p:cNvPr>
          <p:cNvSpPr/>
          <p:nvPr/>
        </p:nvSpPr>
        <p:spPr>
          <a:xfrm>
            <a:off x="251520" y="1406559"/>
            <a:ext cx="6624736" cy="51691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-Présentation de la filière STI2D en salle polyvalente </a:t>
            </a:r>
          </a:p>
          <a:p>
            <a:pPr algn="ctr"/>
            <a:r>
              <a:rPr lang="fr-FR" sz="2400" dirty="0"/>
              <a:t>-Visite des laboratoires </a:t>
            </a:r>
          </a:p>
          <a:p>
            <a:pPr algn="ctr"/>
            <a:r>
              <a:rPr lang="fr-FR" sz="2400" dirty="0"/>
              <a:t>De 14h00 à 15h25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-Pause de 15h25 à 15h35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-Présentation de la spécialité maths-sciences en salle polyvalente </a:t>
            </a:r>
          </a:p>
          <a:p>
            <a:pPr algn="ctr"/>
            <a:r>
              <a:rPr lang="fr-FR" sz="2400" dirty="0"/>
              <a:t>De 15h35 à 16h00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F30E4DE-E103-97B3-2FAE-05E51C7759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673123" cy="117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097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1DB9E47-1EAC-28FE-AF05-AED2711CB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5CADF8-EA27-DA20-9E17-35EAC3040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Quelles sont les poursuites d’étude au lycée Eugène Ionesco ?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xmlns="" id="{AD1C757A-2508-618C-B538-AE97FB9D9F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02823363"/>
              </p:ext>
            </p:extLst>
          </p:nvPr>
        </p:nvGraphicFramePr>
        <p:xfrm>
          <a:off x="457200" y="1417638"/>
          <a:ext cx="8507288" cy="5403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7231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F2A9270-A464-C045-6A26-9D513D1E8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D410F04-9AED-F465-AE71-E8594DD53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Elève en seconde puis en terminale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34BD9A88-CDFD-0E4B-249B-7880515DB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250" t="25610" r="64994" b="19565"/>
          <a:stretch/>
        </p:blipFill>
        <p:spPr>
          <a:xfrm>
            <a:off x="7889" y="764704"/>
            <a:ext cx="4564111" cy="6093296"/>
          </a:xfrm>
        </p:spPr>
      </p:pic>
      <p:pic>
        <p:nvPicPr>
          <p:cNvPr id="6" name="Espace réservé du contenu 8">
            <a:extLst>
              <a:ext uri="{FF2B5EF4-FFF2-40B4-BE49-F238E27FC236}">
                <a16:creationId xmlns:a16="http://schemas.microsoft.com/office/drawing/2014/main" xmlns="" id="{6D4CCCF0-0CDC-3B1A-B13C-5171A10D8E2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20251" t="21866" r="63213" b="17294"/>
          <a:stretch/>
        </p:blipFill>
        <p:spPr>
          <a:xfrm>
            <a:off x="4574214" y="764704"/>
            <a:ext cx="4569786" cy="6093296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72801950-8C41-3B82-9844-E2D139D46972}"/>
              </a:ext>
            </a:extLst>
          </p:cNvPr>
          <p:cNvGrpSpPr/>
          <p:nvPr/>
        </p:nvGrpSpPr>
        <p:grpSpPr>
          <a:xfrm>
            <a:off x="1316662" y="6724810"/>
            <a:ext cx="135138" cy="85478"/>
            <a:chOff x="1254862" y="6084753"/>
            <a:chExt cx="87480" cy="20880"/>
          </a:xfrm>
        </p:grpSpPr>
        <mc:AlternateContent xmlns:mc="http://schemas.openxmlformats.org/markup-compatibility/2006">
          <mc:Choice xmlns:p14="http://schemas.microsoft.com/office/powerpoint/2010/main" xmlns="" Requires="p14">
            <p:contentPart p14:bwMode="auto" r:id="rId4">
              <p14:nvContentPartPr>
                <p14:cNvPr id="7" name="Encre 6">
                  <a:extLst>
                    <a:ext uri="{FF2B5EF4-FFF2-40B4-BE49-F238E27FC236}">
                      <a16:creationId xmlns:a16="http://schemas.microsoft.com/office/drawing/2014/main" id="{D9A85FFD-4742-0668-EB41-D14C090658D2}"/>
                    </a:ext>
                  </a:extLst>
                </p14:cNvPr>
                <p14:cNvContentPartPr/>
                <p14:nvPr/>
              </p14:nvContentPartPr>
              <p14:xfrm>
                <a:off x="1254862" y="6084753"/>
                <a:ext cx="78840" cy="360"/>
              </p14:xfrm>
            </p:contentPart>
          </mc:Choice>
          <mc:Fallback>
            <p:pic>
              <p:nvPicPr>
                <p:cNvPr id="7" name="Encre 6">
                  <a:extLst>
                    <a:ext uri="{FF2B5EF4-FFF2-40B4-BE49-F238E27FC236}">
                      <a16:creationId xmlns:p14="http://schemas.microsoft.com/office/powerpoint/2010/main" xmlns:a16="http://schemas.microsoft.com/office/drawing/2014/main" xmlns="" id="{D9A85FFD-4742-0668-EB41-D14C090658D2}"/>
                    </a:ext>
                  </a:extLst>
                </p:cNvPr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248742" y="6078633"/>
                  <a:ext cx="910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6">
              <p14:nvContentPartPr>
                <p14:cNvPr id="8" name="Encre 7">
                  <a:extLst>
                    <a:ext uri="{FF2B5EF4-FFF2-40B4-BE49-F238E27FC236}">
                      <a16:creationId xmlns:a16="http://schemas.microsoft.com/office/drawing/2014/main" id="{F7513484-1241-C8BC-19BB-4C3DCD036A20}"/>
                    </a:ext>
                  </a:extLst>
                </p14:cNvPr>
                <p14:cNvContentPartPr/>
                <p14:nvPr/>
              </p14:nvContentPartPr>
              <p14:xfrm>
                <a:off x="1259182" y="6100953"/>
                <a:ext cx="83160" cy="4680"/>
              </p14:xfrm>
            </p:contentPart>
          </mc:Choice>
          <mc:Fallback>
            <p:pic>
              <p:nvPicPr>
                <p:cNvPr id="8" name="Encre 7">
                  <a:extLst>
                    <a:ext uri="{FF2B5EF4-FFF2-40B4-BE49-F238E27FC236}">
                      <a16:creationId xmlns:p14="http://schemas.microsoft.com/office/powerpoint/2010/main" xmlns:a16="http://schemas.microsoft.com/office/drawing/2014/main" xmlns="" id="{F7513484-1241-C8BC-19BB-4C3DCD036A20}"/>
                    </a:ext>
                  </a:extLst>
                </p:cNvPr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1253062" y="6094833"/>
                  <a:ext cx="95400" cy="169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" name="Rectangle 10"/>
          <p:cNvSpPr/>
          <p:nvPr/>
        </p:nvSpPr>
        <p:spPr>
          <a:xfrm>
            <a:off x="3275856" y="2924944"/>
            <a:ext cx="12241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T2 - 9,20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19864" y="4725144"/>
            <a:ext cx="12241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T2 - 18,20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5856" y="1052736"/>
            <a:ext cx="12241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T2 - 8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19864" y="1124744"/>
            <a:ext cx="12241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T2 – 12,71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9512" y="1153319"/>
            <a:ext cx="36004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79512" y="1628800"/>
            <a:ext cx="36004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79512" y="2094756"/>
            <a:ext cx="36004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179512" y="2555379"/>
            <a:ext cx="36004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79512" y="2996952"/>
            <a:ext cx="36004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179512" y="3472433"/>
            <a:ext cx="36004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179512" y="3933056"/>
            <a:ext cx="36004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179512" y="4408537"/>
            <a:ext cx="36004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179512" y="4869160"/>
            <a:ext cx="43204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179512" y="5329783"/>
            <a:ext cx="36004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79512" y="5805264"/>
            <a:ext cx="36004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4716016" y="1124744"/>
            <a:ext cx="50405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4716016" y="1725190"/>
            <a:ext cx="576064" cy="11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4716016" y="2329830"/>
            <a:ext cx="50405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4716016" y="2924944"/>
            <a:ext cx="50405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4716016" y="3529583"/>
            <a:ext cx="50405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4716016" y="4120505"/>
            <a:ext cx="50405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4716016" y="4725144"/>
            <a:ext cx="50405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4716016" y="5301208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4663058" y="5896322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63779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94B8176-E7D0-27DF-63B3-2359E0DD1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B0287A-414B-7630-F1C8-869F1297C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Elève en seconde puis en terminale</a:t>
            </a:r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xmlns="" id="{3A333B84-947A-0B57-81D0-DD42FAC4A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250" t="22865" r="63439" b="16413"/>
          <a:stretch/>
        </p:blipFill>
        <p:spPr>
          <a:xfrm>
            <a:off x="-10853" y="692696"/>
            <a:ext cx="4582853" cy="6165304"/>
          </a:xfr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C42442D8-269F-9622-28CB-57743CFE5CB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20641" t="24801" r="64836" b="21241"/>
          <a:stretch/>
        </p:blipFill>
        <p:spPr>
          <a:xfrm>
            <a:off x="4566959" y="692696"/>
            <a:ext cx="4577041" cy="61653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5856" y="3284984"/>
            <a:ext cx="12241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T2 - 8,60</a:t>
            </a:r>
          </a:p>
        </p:txBody>
      </p:sp>
      <p:sp>
        <p:nvSpPr>
          <p:cNvPr id="6" name="Rectangle 5"/>
          <p:cNvSpPr/>
          <p:nvPr/>
        </p:nvSpPr>
        <p:spPr>
          <a:xfrm>
            <a:off x="7812360" y="4725144"/>
            <a:ext cx="12241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T2 - 17,18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504" y="1052736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07504" y="1556792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07504" y="1988840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07504" y="2454796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07504" y="2905894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07504" y="3376042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07504" y="3832473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93787" y="4302621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111696" y="4744194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107504" y="5210150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14300" y="5661248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4565204" y="1081311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4565204" y="1699667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4565204" y="2322215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4565204" y="2934469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4565204" y="3547492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4565204" y="4156323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4569396" y="4772769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4565204" y="5372075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4572000" y="5975573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17660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Quelles sont les poursuites d’étude ?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b="1" u="sng" dirty="0"/>
              <a:t>Un BTS en 2 ans ou un BUT en 3 ans, notamment en énergie, logistique, maintenance, informatique industrielle, génie civil, réseau informatique, génie thermique...</a:t>
            </a:r>
          </a:p>
          <a:p>
            <a:pPr>
              <a:buNone/>
            </a:pPr>
            <a:endParaRPr lang="fr-FR" dirty="0"/>
          </a:p>
          <a:p>
            <a:pPr algn="just"/>
            <a:r>
              <a:rPr lang="fr-FR" dirty="0"/>
              <a:t>Possibilité de postuler sur dossier dans </a:t>
            </a:r>
            <a:r>
              <a:rPr lang="fr-FR" b="1" dirty="0"/>
              <a:t>certaines écoles d’ingénieurs</a:t>
            </a:r>
            <a:r>
              <a:rPr lang="fr-FR" dirty="0"/>
              <a:t> en 5 ans ou dans </a:t>
            </a:r>
            <a:r>
              <a:rPr lang="fr-FR" b="1" dirty="0"/>
              <a:t>quelques écoles spécialisées</a:t>
            </a:r>
            <a:r>
              <a:rPr lang="fr-FR" dirty="0"/>
              <a:t> en électronique, mécanique, réseaux…..</a:t>
            </a:r>
          </a:p>
        </p:txBody>
      </p:sp>
      <p:pic>
        <p:nvPicPr>
          <p:cNvPr id="4" name="Image 3" descr="Résultat de recherche d'images pour &quot;poursuite étude&quot;"/>
          <p:cNvPicPr/>
          <p:nvPr/>
        </p:nvPicPr>
        <p:blipFill>
          <a:blip r:embed="rId2" cstate="print"/>
          <a:srcRect l="9000" r="51500"/>
          <a:stretch>
            <a:fillRect/>
          </a:stretch>
        </p:blipFill>
        <p:spPr bwMode="auto">
          <a:xfrm>
            <a:off x="179512" y="260648"/>
            <a:ext cx="100811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Quelles sont les poursuites d’étude ?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b="1" u="sng" dirty="0"/>
              <a:t>La classe préparatoire TSI (technologie et sciences industrielles). Réservée aux bacheliers STI2D, elle permet d’intégrer une école d’ingénieurs</a:t>
            </a:r>
          </a:p>
          <a:p>
            <a:pPr>
              <a:buNone/>
            </a:pPr>
            <a:endParaRPr lang="fr-FR" b="1" dirty="0"/>
          </a:p>
          <a:p>
            <a:pPr algn="just"/>
            <a:r>
              <a:rPr lang="fr-FR" dirty="0"/>
              <a:t>Autre possibilité : l’entrée en licence sciences de l’ingénieur à l’université (par exemple, électronique, mécanique...) est aussi envisageable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marché de l’emploi </a:t>
            </a:r>
            <a:br>
              <a:rPr lang="fr-FR" dirty="0"/>
            </a:br>
            <a:r>
              <a:rPr lang="fr-FR" dirty="0"/>
              <a:t> Quelques chiffres (2021 - 2024)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/>
              <a:t>L’économie française a besoin </a:t>
            </a:r>
            <a:r>
              <a:rPr lang="fr-FR" b="1" u="sng" dirty="0"/>
              <a:t>d’environ 300 000 postes de technicien tous les ans </a:t>
            </a:r>
            <a:r>
              <a:rPr lang="fr-FR" dirty="0"/>
              <a:t>à la fois dans les secteurs de la technique, de la maintenance, d’aide à l’ingénierie, de l’expertise </a:t>
            </a:r>
          </a:p>
          <a:p>
            <a:pPr algn="just">
              <a:buNone/>
            </a:pPr>
            <a:endParaRPr lang="fr-FR" dirty="0"/>
          </a:p>
          <a:p>
            <a:pPr algn="just"/>
            <a:r>
              <a:rPr lang="fr-FR" dirty="0"/>
              <a:t>L’économie française a besoin </a:t>
            </a:r>
            <a:r>
              <a:rPr lang="fr-FR" b="1" u="sng" dirty="0"/>
              <a:t>d’environ 65 000 ingénieurs par an</a:t>
            </a:r>
          </a:p>
          <a:p>
            <a:pPr algn="just"/>
            <a:r>
              <a:rPr lang="fr-FR" dirty="0"/>
              <a:t>Capacité actuelle des écoles françaises </a:t>
            </a:r>
            <a:r>
              <a:rPr lang="fr-FR" b="1" u="sng" dirty="0"/>
              <a:t>45 000 ingénieurs par an  </a:t>
            </a:r>
          </a:p>
          <a:p>
            <a:pPr algn="just"/>
            <a:endParaRPr lang="fr-F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plan « France 2030 »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Lancé en 2021, le plan d'investissement France 2030 </a:t>
            </a:r>
            <a:r>
              <a:rPr lang="fr-FR" b="1" dirty="0"/>
              <a:t>vise à développer la compétitivité industrielle et les technologies d'avenir</a:t>
            </a:r>
            <a:r>
              <a:rPr lang="fr-FR" dirty="0"/>
              <a:t>.</a:t>
            </a:r>
          </a:p>
          <a:p>
            <a:endParaRPr lang="fr-FR" dirty="0"/>
          </a:p>
          <a:p>
            <a:pPr algn="just"/>
            <a:r>
              <a:rPr lang="fr-FR" dirty="0"/>
              <a:t>Objectif : La ré-industrialisation du territoire </a:t>
            </a:r>
            <a:r>
              <a:rPr lang="fr-FR" dirty="0" smtClean="0"/>
              <a:t>national. </a:t>
            </a:r>
          </a:p>
          <a:p>
            <a:pPr algn="just"/>
            <a:r>
              <a:rPr lang="fr-FR" dirty="0" smtClean="0"/>
              <a:t>La </a:t>
            </a:r>
            <a:r>
              <a:rPr lang="fr-FR" dirty="0"/>
              <a:t>STI2D est en adéquation avec cet objectif (vivier d’emploi très important)</a:t>
            </a:r>
          </a:p>
          <a:p>
            <a:pPr algn="just"/>
            <a:endParaRPr lang="fr-F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9600" dirty="0"/>
              <a:t>Merci de votre attention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7664" y="2852936"/>
            <a:ext cx="6400800" cy="1752600"/>
          </a:xfrm>
        </p:spPr>
        <p:txBody>
          <a:bodyPr>
            <a:noAutofit/>
          </a:bodyPr>
          <a:lstStyle/>
          <a:p>
            <a:r>
              <a:rPr lang="fr-FR" sz="4800" b="1" dirty="0">
                <a:latin typeface="Calibri" pitchFamily="34" charset="0"/>
                <a:cs typeface="Calibri" pitchFamily="34" charset="0"/>
              </a:rPr>
              <a:t>De L’Innovation Technologique à </a:t>
            </a:r>
          </a:p>
          <a:p>
            <a:r>
              <a:rPr lang="fr-FR" sz="4800" b="1" dirty="0">
                <a:latin typeface="Calibri" pitchFamily="34" charset="0"/>
                <a:cs typeface="Calibri" pitchFamily="34" charset="0"/>
              </a:rPr>
              <a:t>L’Industrie et au</a:t>
            </a:r>
            <a:br>
              <a:rPr lang="fr-FR" sz="4800" b="1" dirty="0">
                <a:latin typeface="Calibri" pitchFamily="34" charset="0"/>
                <a:cs typeface="Calibri" pitchFamily="34" charset="0"/>
              </a:rPr>
            </a:br>
            <a:r>
              <a:rPr lang="fr-FR" sz="4800" b="1" dirty="0">
                <a:latin typeface="Calibri" pitchFamily="34" charset="0"/>
                <a:cs typeface="Calibri" pitchFamily="34" charset="0"/>
              </a:rPr>
              <a:t>Développement Durable</a:t>
            </a:r>
            <a:r>
              <a:rPr lang="fr-FR" sz="4800" dirty="0">
                <a:latin typeface="Calibri" pitchFamily="34" charset="0"/>
                <a:cs typeface="Calibri" pitchFamily="34" charset="0"/>
              </a:rPr>
              <a:t> </a:t>
            </a:r>
            <a:br>
              <a:rPr lang="fr-FR" sz="4800" dirty="0">
                <a:latin typeface="Calibri" pitchFamily="34" charset="0"/>
                <a:cs typeface="Calibri" pitchFamily="34" charset="0"/>
              </a:rPr>
            </a:br>
            <a:endParaRPr lang="fr-FR"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547664" y="692696"/>
            <a:ext cx="6400800" cy="193965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STI2D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SCIENCES ET TECHNOLOGIES DE L'INDUSTRIE ET DU DÉVELOPPEMENT DURABLE</a:t>
            </a:r>
          </a:p>
        </p:txBody>
      </p:sp>
      <p:pic>
        <p:nvPicPr>
          <p:cNvPr id="5" name="Picture 2" descr="Robot ZORA NAO | marconnet-roboti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1368152" cy="1678178"/>
          </a:xfrm>
          <a:prstGeom prst="rect">
            <a:avLst/>
          </a:prstGeom>
          <a:noFill/>
        </p:spPr>
      </p:pic>
      <p:pic>
        <p:nvPicPr>
          <p:cNvPr id="6" name="Picture 2" descr="La voiture électrique et les français"/>
          <p:cNvPicPr>
            <a:picLocks noChangeAspect="1" noChangeArrowheads="1"/>
          </p:cNvPicPr>
          <p:nvPr/>
        </p:nvPicPr>
        <p:blipFill>
          <a:blip r:embed="rId3" cstate="print"/>
          <a:srcRect l="12370" t="8081" r="14903" b="11111"/>
          <a:stretch>
            <a:fillRect/>
          </a:stretch>
        </p:blipFill>
        <p:spPr bwMode="auto">
          <a:xfrm>
            <a:off x="7409115" y="4653136"/>
            <a:ext cx="1555373" cy="648072"/>
          </a:xfrm>
          <a:prstGeom prst="rect">
            <a:avLst/>
          </a:prstGeom>
          <a:noFill/>
        </p:spPr>
      </p:pic>
      <p:pic>
        <p:nvPicPr>
          <p:cNvPr id="7" name="Picture 4" descr="Le captage d'énergie renouvelable à l'échelle de votre maison | Energie  Idéa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564904"/>
            <a:ext cx="1953608" cy="936104"/>
          </a:xfrm>
          <a:prstGeom prst="rect">
            <a:avLst/>
          </a:prstGeom>
          <a:noFill/>
        </p:spPr>
      </p:pic>
      <p:pic>
        <p:nvPicPr>
          <p:cNvPr id="9" name="Image 8" descr="architecture-reseau-avec-texte-de-code-java-numerique-architecture-reseau-et-concept-de-vecteur-de-codage-de-logiciel-informatique-script-de-codage-java-di-2h2tj1b.jpg"/>
          <p:cNvPicPr>
            <a:picLocks noChangeAspect="1"/>
          </p:cNvPicPr>
          <p:nvPr/>
        </p:nvPicPr>
        <p:blipFill>
          <a:blip r:embed="rId5" cstate="print"/>
          <a:srcRect b="6667"/>
          <a:stretch>
            <a:fillRect/>
          </a:stretch>
        </p:blipFill>
        <p:spPr>
          <a:xfrm>
            <a:off x="251520" y="3140968"/>
            <a:ext cx="1414443" cy="9361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 est le public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fr-FR" dirty="0"/>
              <a:t>Pour les lycéennes et les lycéens qui s’intéressent à </a:t>
            </a:r>
            <a:r>
              <a:rPr lang="fr-FR" b="1" u="sng" dirty="0"/>
              <a:t>l'industrie</a:t>
            </a:r>
            <a:r>
              <a:rPr lang="fr-FR" dirty="0"/>
              <a:t>, aux sciences, à </a:t>
            </a:r>
            <a:r>
              <a:rPr lang="fr-FR" b="1" u="sng" dirty="0"/>
              <a:t>l’innovation</a:t>
            </a:r>
            <a:r>
              <a:rPr lang="fr-FR" b="1" dirty="0"/>
              <a:t> </a:t>
            </a:r>
            <a:r>
              <a:rPr lang="fr-FR" b="1" u="sng" dirty="0"/>
              <a:t>technologique</a:t>
            </a:r>
            <a:r>
              <a:rPr lang="fr-FR" dirty="0"/>
              <a:t> et à </a:t>
            </a:r>
            <a:r>
              <a:rPr lang="fr-FR" b="1" u="sng" dirty="0"/>
              <a:t>la transition énergétique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                                      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sz="1000" dirty="0"/>
              <a:t>images : site Onisep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Tout-savoir-sur-les-specialites-du-bac-STI2D_article_620_312.jpg"/>
          <p:cNvPicPr>
            <a:picLocks noChangeAspect="1"/>
          </p:cNvPicPr>
          <p:nvPr/>
        </p:nvPicPr>
        <p:blipFill>
          <a:blip r:embed="rId2" cstate="print"/>
          <a:srcRect l="16980" r="8925"/>
          <a:stretch>
            <a:fillRect/>
          </a:stretch>
        </p:blipFill>
        <p:spPr>
          <a:xfrm>
            <a:off x="971600" y="3068960"/>
            <a:ext cx="2548796" cy="1731042"/>
          </a:xfrm>
          <a:prstGeom prst="rect">
            <a:avLst/>
          </a:prstGeom>
        </p:spPr>
      </p:pic>
      <p:pic>
        <p:nvPicPr>
          <p:cNvPr id="5" name="Image 4" descr="que-faire-après-un-bac-STI2D-les-débouchés-les-métiers.jpg"/>
          <p:cNvPicPr>
            <a:picLocks noChangeAspect="1"/>
          </p:cNvPicPr>
          <p:nvPr/>
        </p:nvPicPr>
        <p:blipFill>
          <a:blip r:embed="rId3" cstate="print"/>
          <a:srcRect l="8955" r="1493"/>
          <a:stretch>
            <a:fillRect/>
          </a:stretch>
        </p:blipFill>
        <p:spPr>
          <a:xfrm>
            <a:off x="5220072" y="3068960"/>
            <a:ext cx="2785743" cy="1728192"/>
          </a:xfrm>
          <a:prstGeom prst="rect">
            <a:avLst/>
          </a:prstGeom>
        </p:spPr>
      </p:pic>
      <p:pic>
        <p:nvPicPr>
          <p:cNvPr id="6" name="Image 5" descr="STI2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5013176"/>
            <a:ext cx="2088232" cy="1392155"/>
          </a:xfrm>
          <a:prstGeom prst="rect">
            <a:avLst/>
          </a:prstGeom>
        </p:spPr>
      </p:pic>
      <p:pic>
        <p:nvPicPr>
          <p:cNvPr id="7" name="Image 6" descr="4976771-74309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5013175"/>
            <a:ext cx="2808312" cy="15547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DDC7AF3-03F5-A8FC-857B-822AB361B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 est le public ?</a:t>
            </a:r>
            <a:endParaRPr lang="fr-FR" b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F030156-3689-240C-8BDF-C7EAF3A2C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La STI2D s’adresse aux lycéens qui : </a:t>
            </a:r>
          </a:p>
          <a:p>
            <a:pPr algn="just"/>
            <a:r>
              <a:rPr lang="fr-FR" dirty="0"/>
              <a:t>se montrent sensibles à une approche concrète de l’enseignement des sciences. </a:t>
            </a:r>
          </a:p>
          <a:p>
            <a:pPr algn="just"/>
            <a:r>
              <a:rPr lang="fr-FR" dirty="0"/>
              <a:t>veulent améliorer (voire concevoir) de nouveaux produits (Matériels ou/et Logiciels).</a:t>
            </a:r>
          </a:p>
          <a:p>
            <a:pPr algn="just"/>
            <a:r>
              <a:rPr lang="fr-FR" dirty="0"/>
              <a:t>souhaitent comprendre le fonctionnement des systèmes techniques de l’industrie ou/et du quotidien.</a:t>
            </a:r>
          </a:p>
        </p:txBody>
      </p:sp>
    </p:spTree>
    <p:extLst>
      <p:ext uri="{BB962C8B-B14F-4D97-AF65-F5344CB8AC3E}">
        <p14:creationId xmlns:p14="http://schemas.microsoft.com/office/powerpoint/2010/main" xmlns="" val="590245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quoi faire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Clr>
                <a:schemeClr val="accent2"/>
              </a:buClr>
              <a:buNone/>
            </a:pPr>
            <a:r>
              <a:rPr lang="fr-FR" altLang="fr-FR" dirty="0">
                <a:latin typeface="Calibri" pitchFamily="34" charset="0"/>
                <a:cs typeface="Calibri" pitchFamily="34" charset="0"/>
              </a:rPr>
              <a:t>Pour les élèves qui envisagent en priorité des poursuites d’études  scientifiques et technologiques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None/>
            </a:pPr>
            <a:endParaRPr lang="fr-FR" altLang="fr-FR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20000"/>
              </a:lnSpc>
              <a:buClr>
                <a:schemeClr val="accent2"/>
              </a:buClr>
              <a:buNone/>
            </a:pPr>
            <a:r>
              <a:rPr lang="fr-FR" altLang="fr-FR" dirty="0">
                <a:latin typeface="Calibri" pitchFamily="34" charset="0"/>
                <a:cs typeface="Calibri" pitchFamily="34" charset="0"/>
              </a:rPr>
              <a:t>Dans des domaines aussi variés que  :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None/>
            </a:pPr>
            <a:r>
              <a:rPr lang="fr-FR" altLang="fr-FR" dirty="0">
                <a:latin typeface="Calibri" pitchFamily="34" charset="0"/>
                <a:cs typeface="Calibri" pitchFamily="34" charset="0"/>
              </a:rPr>
              <a:t>	l’aéronautique,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None/>
            </a:pPr>
            <a:r>
              <a:rPr lang="fr-FR" altLang="fr-FR" dirty="0">
                <a:latin typeface="Calibri" pitchFamily="34" charset="0"/>
                <a:cs typeface="Calibri" pitchFamily="34" charset="0"/>
              </a:rPr>
              <a:t>	l’automobile,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None/>
            </a:pPr>
            <a:r>
              <a:rPr lang="fr-FR" altLang="fr-FR" dirty="0">
                <a:latin typeface="Calibri" pitchFamily="34" charset="0"/>
                <a:cs typeface="Calibri" pitchFamily="34" charset="0"/>
              </a:rPr>
              <a:t>	le développement durable,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None/>
            </a:pPr>
            <a:r>
              <a:rPr lang="fr-FR" altLang="fr-FR" dirty="0">
                <a:latin typeface="Calibri" pitchFamily="34" charset="0"/>
                <a:cs typeface="Calibri" pitchFamily="34" charset="0"/>
              </a:rPr>
              <a:t>	l’informatique (programmation et programmation industrielle),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None/>
            </a:pPr>
            <a:r>
              <a:rPr lang="fr-FR" altLang="fr-FR" dirty="0">
                <a:latin typeface="Calibri" pitchFamily="34" charset="0"/>
                <a:cs typeface="Calibri" pitchFamily="34" charset="0"/>
              </a:rPr>
              <a:t>	le bâtiment,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None/>
            </a:pPr>
            <a:r>
              <a:rPr lang="fr-FR" altLang="fr-FR" dirty="0">
                <a:latin typeface="Calibri" pitchFamily="34" charset="0"/>
                <a:cs typeface="Calibri" pitchFamily="34" charset="0"/>
              </a:rPr>
              <a:t>	le réseau – la cyber sécurité - 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None/>
            </a:pPr>
            <a:r>
              <a:rPr lang="fr-FR" altLang="fr-FR" dirty="0">
                <a:latin typeface="Calibri" pitchFamily="34" charset="0"/>
                <a:cs typeface="Calibri" pitchFamily="34" charset="0"/>
              </a:rPr>
              <a:t>	le développement d’application Web…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4053" y="2184292"/>
            <a:ext cx="729053" cy="72905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8069" y="4005064"/>
            <a:ext cx="513284" cy="49660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2622" y="3955367"/>
            <a:ext cx="546299" cy="54629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2719" y="5642189"/>
            <a:ext cx="941173" cy="94117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67" b="11686"/>
          <a:stretch/>
        </p:blipFill>
        <p:spPr>
          <a:xfrm>
            <a:off x="7216044" y="3140968"/>
            <a:ext cx="732981" cy="65415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49" t="24384" r="22133" b="25886"/>
          <a:stretch/>
        </p:blipFill>
        <p:spPr>
          <a:xfrm>
            <a:off x="6156176" y="5073599"/>
            <a:ext cx="702777" cy="6023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/>
              <a:t/>
            </a:r>
            <a:br>
              <a:rPr lang="fr-FR" sz="3600" dirty="0"/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                                       </a:t>
            </a:r>
            <a:endParaRPr lang="fr-FR" sz="1000" dirty="0"/>
          </a:p>
          <a:p>
            <a:pPr>
              <a:buNone/>
            </a:pPr>
            <a:endParaRPr lang="fr-FR" dirty="0"/>
          </a:p>
        </p:txBody>
      </p:sp>
      <p:pic>
        <p:nvPicPr>
          <p:cNvPr id="6" name="Image 5" descr="unnamed.jpg"/>
          <p:cNvPicPr>
            <a:picLocks noChangeAspect="1"/>
          </p:cNvPicPr>
          <p:nvPr/>
        </p:nvPicPr>
        <p:blipFill>
          <a:blip r:embed="rId2" cstate="print"/>
          <a:srcRect l="29210" r="32990"/>
          <a:stretch>
            <a:fillRect/>
          </a:stretch>
        </p:blipFill>
        <p:spPr>
          <a:xfrm>
            <a:off x="251521" y="836712"/>
            <a:ext cx="576064" cy="1376981"/>
          </a:xfrm>
          <a:prstGeom prst="rect">
            <a:avLst/>
          </a:prstGeom>
        </p:spPr>
      </p:pic>
      <p:pic>
        <p:nvPicPr>
          <p:cNvPr id="15" name="Image 14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484784"/>
            <a:ext cx="646632" cy="648072"/>
          </a:xfrm>
          <a:prstGeom prst="rect">
            <a:avLst/>
          </a:prstGeom>
        </p:spPr>
      </p:pic>
      <p:pic>
        <p:nvPicPr>
          <p:cNvPr id="18434" name="Picture 2" descr="Activité ETLV de domotique en STI2D EE avec la Box énergétique d'ECOGELEC -  éduscol ST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3880" y="6268197"/>
            <a:ext cx="1080120" cy="589803"/>
          </a:xfrm>
          <a:prstGeom prst="rect">
            <a:avLst/>
          </a:prstGeom>
          <a:noFill/>
        </p:spPr>
      </p:pic>
      <p:sp>
        <p:nvSpPr>
          <p:cNvPr id="20" name="Titre 1"/>
          <p:cNvSpPr txBox="1">
            <a:spLocks/>
          </p:cNvSpPr>
          <p:nvPr/>
        </p:nvSpPr>
        <p:spPr>
          <a:xfrm>
            <a:off x="1100924" y="3667488"/>
            <a:ext cx="7020272" cy="10747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rmAutofit fontScale="9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100" b="1" i="0" u="none" strike="noStrike" kern="1200" cap="none" spc="0" normalizeH="0" baseline="0" noProof="0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Quelles sont les qualités</a:t>
            </a:r>
            <a:r>
              <a:rPr kumimoji="0" lang="fr-FR" sz="4100" b="1" i="0" u="none" strike="noStrike" kern="1200" cap="none" spc="0" normalizeH="0" noProof="0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requises pour un élèves </a:t>
            </a:r>
            <a:r>
              <a:rPr kumimoji="0" lang="fr-FR" sz="4100" b="1" i="0" u="none" strike="noStrike" kern="1200" cap="none" spc="0" normalizeH="0" baseline="0" noProof="0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?</a:t>
            </a:r>
            <a:endParaRPr kumimoji="0" lang="fr-FR" sz="4100" b="1" i="0" u="none" strike="noStrike" kern="1200" cap="none" spc="0" normalizeH="0" baseline="0" noProof="0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n-ea"/>
              <a:cs typeface="Aharoni" panose="02010803020104030203" pitchFamily="2" charset="-79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175730" y="2113195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alibri" pitchFamily="34" charset="0"/>
                <a:cs typeface="Calibri" pitchFamily="34" charset="0"/>
              </a:rPr>
              <a:t>Travailler en équipe (projets et en activités)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79512" y="537321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alibri" pitchFamily="34" charset="0"/>
                <a:cs typeface="Calibri" pitchFamily="34" charset="0"/>
              </a:rPr>
              <a:t>Améliorer ou/et concevoir de nouveaux produits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932040" y="134076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alibri" pitchFamily="34" charset="0"/>
                <a:cs typeface="Calibri" pitchFamily="34" charset="0"/>
              </a:rPr>
              <a:t>Développement durable et transition énergétique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95536" y="22675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" pitchFamily="34" charset="0"/>
                <a:cs typeface="Calibri" pitchFamily="34" charset="0"/>
              </a:rPr>
              <a:t>Esprit d’initiative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804248" y="2156663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alibri" pitchFamily="34" charset="0"/>
                <a:cs typeface="Calibri" pitchFamily="34" charset="0"/>
              </a:rPr>
              <a:t>Apprécier la Science Physique et les mathématiques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34636F1-9FC7-4A49-AAC4-D18CF2EA1038}"/>
              </a:ext>
            </a:extLst>
          </p:cNvPr>
          <p:cNvSpPr txBox="1"/>
          <p:nvPr/>
        </p:nvSpPr>
        <p:spPr>
          <a:xfrm>
            <a:off x="7452320" y="5373216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alibri" pitchFamily="34" charset="0"/>
                <a:cs typeface="Calibri" pitchFamily="34" charset="0"/>
              </a:rPr>
              <a:t>La littérature, la rédaction et l’anglais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BC230655-187E-4240-AAEF-90FAEC582ABB}"/>
              </a:ext>
            </a:extLst>
          </p:cNvPr>
          <p:cNvSpPr txBox="1"/>
          <p:nvPr/>
        </p:nvSpPr>
        <p:spPr>
          <a:xfrm>
            <a:off x="3054692" y="5301208"/>
            <a:ext cx="303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alibri" pitchFamily="34" charset="0"/>
                <a:cs typeface="Calibri" pitchFamily="34" charset="0"/>
              </a:rPr>
              <a:t>Travailler à partir d’hypothèses et les valider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691680" y="155679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" pitchFamily="34" charset="0"/>
                <a:cs typeface="Calibri" pitchFamily="34" charset="0"/>
              </a:rPr>
              <a:t>Etre responsable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06362" y="29876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itchFamily="34" charset="0"/>
                <a:cs typeface="Calibri" pitchFamily="34" charset="0"/>
              </a:rPr>
              <a:t>Relever des défis </a:t>
            </a: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1475656" y="3284984"/>
            <a:ext cx="648072" cy="360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1331640" y="4869160"/>
            <a:ext cx="504056" cy="57606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V="1">
            <a:off x="4572000" y="4869160"/>
            <a:ext cx="0" cy="50405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cxnSpLocks/>
          </p:cNvCxnSpPr>
          <p:nvPr/>
        </p:nvCxnSpPr>
        <p:spPr>
          <a:xfrm flipH="1" flipV="1">
            <a:off x="7596336" y="4869160"/>
            <a:ext cx="216024" cy="1440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H="1">
            <a:off x="6876256" y="3284984"/>
            <a:ext cx="432048" cy="360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4572000" y="2708920"/>
            <a:ext cx="0" cy="93610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1691680" y="2564904"/>
            <a:ext cx="1656184" cy="108012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2555776" y="1916832"/>
            <a:ext cx="1440160" cy="172819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23" idx="2"/>
          </p:cNvCxnSpPr>
          <p:nvPr/>
        </p:nvCxnSpPr>
        <p:spPr>
          <a:xfrm flipH="1">
            <a:off x="5868144" y="1987099"/>
            <a:ext cx="468052" cy="165792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re 1"/>
          <p:cNvSpPr txBox="1">
            <a:spLocks/>
          </p:cNvSpPr>
          <p:nvPr/>
        </p:nvSpPr>
        <p:spPr>
          <a:xfrm>
            <a:off x="458918" y="275402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« En STI2D – Les attendus »</a:t>
            </a:r>
            <a:endParaRPr kumimoji="0" lang="fr-FR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EF85AE56-8ABC-3466-C724-C45D62FA0369}"/>
              </a:ext>
            </a:extLst>
          </p:cNvPr>
          <p:cNvSpPr txBox="1"/>
          <p:nvPr/>
        </p:nvSpPr>
        <p:spPr>
          <a:xfrm>
            <a:off x="4916839" y="5962253"/>
            <a:ext cx="303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Avoir de la curiosité technologique et scientifique 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BF42007B-AA47-B5D7-6276-A834FF7EAC49}"/>
              </a:ext>
            </a:extLst>
          </p:cNvPr>
          <p:cNvCxnSpPr>
            <a:cxnSpLocks/>
          </p:cNvCxnSpPr>
          <p:nvPr/>
        </p:nvCxnSpPr>
        <p:spPr>
          <a:xfrm flipV="1">
            <a:off x="6438087" y="4869160"/>
            <a:ext cx="0" cy="110613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Quelles sont les compétences disciplinaires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/>
              <a:t>La série STI2D permet </a:t>
            </a:r>
            <a:r>
              <a:rPr lang="fr-FR" b="1" dirty="0"/>
              <a:t>d'acquérir</a:t>
            </a:r>
            <a:r>
              <a:rPr lang="fr-FR" dirty="0"/>
              <a:t> : </a:t>
            </a:r>
          </a:p>
          <a:p>
            <a:pPr algn="just">
              <a:buNone/>
            </a:pPr>
            <a:endParaRPr lang="fr-FR" dirty="0"/>
          </a:p>
          <a:p>
            <a:pPr algn="just">
              <a:buNone/>
            </a:pPr>
            <a:r>
              <a:rPr lang="fr-FR" dirty="0"/>
              <a:t>-des compétences </a:t>
            </a:r>
            <a:r>
              <a:rPr lang="fr-FR" b="1" dirty="0"/>
              <a:t>technologiques</a:t>
            </a:r>
            <a:r>
              <a:rPr lang="fr-FR" dirty="0"/>
              <a:t> </a:t>
            </a:r>
            <a:r>
              <a:rPr lang="fr-FR" b="1" u="sng" dirty="0"/>
              <a:t>transversales</a:t>
            </a:r>
            <a:r>
              <a:rPr lang="fr-FR" dirty="0"/>
              <a:t> à tous les domaines industriels (en électronique, en énergie, en mécanique, en réseau……..),</a:t>
            </a:r>
          </a:p>
          <a:p>
            <a:pPr algn="just">
              <a:buNone/>
            </a:pPr>
            <a:endParaRPr lang="fr-FR" dirty="0"/>
          </a:p>
          <a:p>
            <a:pPr algn="just">
              <a:buNone/>
            </a:pPr>
            <a:r>
              <a:rPr lang="fr-FR" dirty="0"/>
              <a:t>-des compétences </a:t>
            </a:r>
            <a:r>
              <a:rPr lang="fr-FR" b="1" dirty="0"/>
              <a:t>scientifiques</a:t>
            </a:r>
            <a:r>
              <a:rPr lang="fr-FR" dirty="0"/>
              <a:t> </a:t>
            </a:r>
            <a:r>
              <a:rPr lang="fr-FR" b="1" dirty="0"/>
              <a:t>s’appuyant sur la science physique et les mathématiques</a:t>
            </a:r>
            <a:r>
              <a:rPr lang="fr-FR" dirty="0"/>
              <a:t>,</a:t>
            </a:r>
          </a:p>
          <a:p>
            <a:pPr algn="just">
              <a:buNone/>
            </a:pPr>
            <a:endParaRPr lang="fr-FR" dirty="0"/>
          </a:p>
          <a:p>
            <a:pPr algn="just">
              <a:buNone/>
            </a:pPr>
            <a:r>
              <a:rPr lang="fr-FR" dirty="0"/>
              <a:t>-ainsi que des compétences </a:t>
            </a:r>
            <a:r>
              <a:rPr lang="fr-FR" b="1" u="sng" dirty="0"/>
              <a:t>approfondies</a:t>
            </a:r>
            <a:r>
              <a:rPr lang="fr-FR" dirty="0"/>
              <a:t> dans une spécialité (en classe de terminale)</a:t>
            </a:r>
          </a:p>
        </p:txBody>
      </p:sp>
      <p:pic>
        <p:nvPicPr>
          <p:cNvPr id="5" name="Image 4" descr="image_antec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6416" y="5733256"/>
            <a:ext cx="517401" cy="7200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Quelles sont les modalités de l’enseignement technologique et scientifique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fr-FR" sz="1400" dirty="0"/>
          </a:p>
          <a:p>
            <a:pPr algn="just">
              <a:buNone/>
            </a:pPr>
            <a:r>
              <a:rPr lang="fr-FR" sz="2400" dirty="0"/>
              <a:t>L’enseignement technologique et scientifique se base sur une démarche d’analyse fondée sur trois approches complémentaires :</a:t>
            </a:r>
          </a:p>
          <a:p>
            <a:pPr algn="just">
              <a:buNone/>
            </a:pPr>
            <a:r>
              <a:rPr lang="fr-FR" sz="2400" dirty="0"/>
              <a:t>« </a:t>
            </a:r>
            <a:r>
              <a:rPr lang="fr-FR" sz="2400" b="1" u="sng" dirty="0"/>
              <a:t>matière : M</a:t>
            </a:r>
            <a:r>
              <a:rPr lang="fr-FR" sz="2400" dirty="0"/>
              <a:t> », « </a:t>
            </a:r>
            <a:r>
              <a:rPr lang="fr-FR" sz="2400" b="1" u="sng" dirty="0"/>
              <a:t>énergie : E</a:t>
            </a:r>
            <a:r>
              <a:rPr lang="fr-FR" sz="2400" dirty="0"/>
              <a:t> », « </a:t>
            </a:r>
            <a:r>
              <a:rPr lang="fr-FR" sz="2400" b="1" u="sng" dirty="0"/>
              <a:t>information : I</a:t>
            </a:r>
            <a:r>
              <a:rPr lang="fr-FR" sz="2400" dirty="0"/>
              <a:t> »</a:t>
            </a:r>
            <a:endParaRPr lang="fr-FR" sz="2000" b="1" u="sng" dirty="0"/>
          </a:p>
        </p:txBody>
      </p:sp>
      <p:pic>
        <p:nvPicPr>
          <p:cNvPr id="4" name="Image 3" descr="spécialité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9999" y="4185103"/>
            <a:ext cx="3997099" cy="2398259"/>
          </a:xfrm>
          <a:prstGeom prst="rect">
            <a:avLst/>
          </a:prstGeom>
        </p:spPr>
      </p:pic>
      <p:pic>
        <p:nvPicPr>
          <p:cNvPr id="15362" name="Picture 2" descr="développement dur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720080" cy="720080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3838CAB-6B98-C812-4928-1331C11517FE}"/>
              </a:ext>
            </a:extLst>
          </p:cNvPr>
          <p:cNvSpPr/>
          <p:nvPr/>
        </p:nvSpPr>
        <p:spPr>
          <a:xfrm>
            <a:off x="1691680" y="3750494"/>
            <a:ext cx="1440160" cy="792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C00000"/>
                </a:solidFill>
              </a:rPr>
              <a:t>Simuler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CC5C8EF-862D-AB8F-3599-E06150590987}"/>
              </a:ext>
            </a:extLst>
          </p:cNvPr>
          <p:cNvSpPr/>
          <p:nvPr/>
        </p:nvSpPr>
        <p:spPr>
          <a:xfrm>
            <a:off x="3365839" y="4725144"/>
            <a:ext cx="1440160" cy="792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C00000"/>
                </a:solidFill>
              </a:rPr>
              <a:t>Mesurer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8E354C-58E9-3B5A-A2AE-2B4503CC5365}"/>
              </a:ext>
            </a:extLst>
          </p:cNvPr>
          <p:cNvSpPr/>
          <p:nvPr/>
        </p:nvSpPr>
        <p:spPr>
          <a:xfrm>
            <a:off x="917040" y="5699794"/>
            <a:ext cx="3154693" cy="9210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Théoriser – Synthétiser – Maitriser – </a:t>
            </a:r>
            <a:r>
              <a:rPr lang="fr-FR" b="1" dirty="0">
                <a:solidFill>
                  <a:srgbClr val="C00000"/>
                </a:solidFill>
              </a:rPr>
              <a:t>REUSSIR 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9560E2E-2EDC-3914-C0ED-C9DE8786907F}"/>
              </a:ext>
            </a:extLst>
          </p:cNvPr>
          <p:cNvSpPr/>
          <p:nvPr/>
        </p:nvSpPr>
        <p:spPr>
          <a:xfrm>
            <a:off x="1691680" y="4725144"/>
            <a:ext cx="1440160" cy="792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C00000"/>
                </a:solidFill>
              </a:rPr>
              <a:t>Expérimenter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6048A0A-88FE-B58E-42C7-F61EE1ADA124}"/>
              </a:ext>
            </a:extLst>
          </p:cNvPr>
          <p:cNvSpPr/>
          <p:nvPr/>
        </p:nvSpPr>
        <p:spPr>
          <a:xfrm>
            <a:off x="52957" y="4725144"/>
            <a:ext cx="1440160" cy="792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C00000"/>
                </a:solidFill>
              </a:rPr>
              <a:t>Manipuler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1472</TotalTime>
  <Words>811</Words>
  <Application>Microsoft Office PowerPoint</Application>
  <PresentationFormat>Affichage à l'écran (4:3)</PresentationFormat>
  <Paragraphs>153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Apex</vt:lpstr>
      <vt:lpstr>Lycée Eugène Ionesco   Présentation de la STI2D  </vt:lpstr>
      <vt:lpstr>Lycée Eugène Ionesco   Présentation de la STI2D  </vt:lpstr>
      <vt:lpstr>Diapositive 3</vt:lpstr>
      <vt:lpstr>Quel est le public ?</vt:lpstr>
      <vt:lpstr>Quel est le public ?</vt:lpstr>
      <vt:lpstr>Pour quoi faire ?</vt:lpstr>
      <vt:lpstr> </vt:lpstr>
      <vt:lpstr>Quelles sont les compétences disciplinaires ?</vt:lpstr>
      <vt:lpstr>Quelles sont les modalités de l’enseignement technologique et scientifique ?</vt:lpstr>
      <vt:lpstr>Quelles sont les modalités de l’enseignement technologique et scientifique ?</vt:lpstr>
      <vt:lpstr>Quelles sont les modalités de l’enseignement technologique et scientifique ?</vt:lpstr>
      <vt:lpstr>Quelles sont les modalités de l’enseignement technologique et scientifique ?</vt:lpstr>
      <vt:lpstr>Quelles sont les matières ?</vt:lpstr>
      <vt:lpstr>Diapositive 14</vt:lpstr>
      <vt:lpstr>Quelles sont les modalités de l’enseignement technologique et scientifique ?</vt:lpstr>
      <vt:lpstr>Quels sont les enseignements spécifiques en terminale ?</vt:lpstr>
      <vt:lpstr>L’Enseignement de spécialité à choisir pour la Terminale </vt:lpstr>
      <vt:lpstr>L’Enseignement de spécialité à choisir pour la Terminale</vt:lpstr>
      <vt:lpstr>L’Enseignement de spécialité à choisir pour la Terminale</vt:lpstr>
      <vt:lpstr>Quelles sont les poursuites d’étude au lycée Eugène Ionesco ?</vt:lpstr>
      <vt:lpstr>Elève en seconde puis en terminale</vt:lpstr>
      <vt:lpstr>Elève en seconde puis en terminale</vt:lpstr>
      <vt:lpstr>Quelles sont les poursuites d’étude ?</vt:lpstr>
      <vt:lpstr>Quelles sont les poursuites d’étude ?</vt:lpstr>
      <vt:lpstr>Le marché de l’emploi   Quelques chiffres (2021 - 2024)</vt:lpstr>
      <vt:lpstr>Le plan « France 2030 »  </vt:lpstr>
      <vt:lpstr>Diapositive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la filière STI2D</dc:title>
  <dc:creator>Daniel</dc:creator>
  <cp:lastModifiedBy>abernardi</cp:lastModifiedBy>
  <cp:revision>152</cp:revision>
  <dcterms:created xsi:type="dcterms:W3CDTF">2019-02-14T19:50:31Z</dcterms:created>
  <dcterms:modified xsi:type="dcterms:W3CDTF">2025-03-27T08:29:01Z</dcterms:modified>
</cp:coreProperties>
</file>